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68" r:id="rId5"/>
    <p:sldId id="277" r:id="rId6"/>
    <p:sldId id="274" r:id="rId7"/>
    <p:sldId id="272" r:id="rId8"/>
    <p:sldId id="273" r:id="rId9"/>
    <p:sldId id="278" r:id="rId10"/>
    <p:sldId id="276" r:id="rId11"/>
    <p:sldId id="260" r:id="rId12"/>
    <p:sldId id="279" r:id="rId13"/>
    <p:sldId id="271" r:id="rId14"/>
    <p:sldId id="263"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38D34-7F35-5D40-5F7B-3E327EE8D540}" v="45" dt="2024-10-04T02:59:50.377"/>
    <p1510:client id="{0FC7482B-B5F9-3F21-8600-3D3FF5171A29}" v="542" dt="2024-10-04T02:19:35.133"/>
    <p1510:client id="{3503D896-EEBE-7EB3-E223-1DBABB3D5DB9}" v="4666" dt="2024-10-04T01:37:53.141"/>
    <p1510:client id="{38D17260-605F-861F-C0EA-2F3DBCF0F6E0}" v="408" dt="2024-10-03T18:45:55.968"/>
    <p1510:client id="{3FBA7EC6-3B31-64C4-4242-748755550E25}" v="226" dt="2024-10-03T14:44:36.743"/>
    <p1510:client id="{5ED4111D-34C3-AEB0-8C84-A1AC72EB46AE}" v="46" dt="2024-10-04T02:47:25.678"/>
    <p1510:client id="{649CE3AA-1BB6-24CD-548B-3B21EEF4450C}" v="264" dt="2024-10-04T02:18:08.808"/>
    <p1510:client id="{982CEBCB-3923-BACD-CF62-180AECF70E64}" v="1" dt="2024-10-04T02:57:45.714"/>
    <p1510:client id="{A18EEB24-7748-7BDE-3A9B-9186653133CD}" v="422" dt="2024-10-04T02:58:22.343"/>
    <p1510:client id="{D5EDE8E3-00C3-4E4F-9FE8-B4BC82B3BF0D}" v="4149" dt="2024-10-04T02:25:48.9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5EF202-C710-4F9D-99A1-A3FACDA9BDD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57FEB72-B565-4713-B5B2-E95C76A1F1B7}">
      <dgm:prSet/>
      <dgm:spPr/>
      <dgm:t>
        <a:bodyPr/>
        <a:lstStyle/>
        <a:p>
          <a:pPr>
            <a:lnSpc>
              <a:spcPct val="100000"/>
            </a:lnSpc>
          </a:pPr>
          <a:r>
            <a:rPr lang="en-US"/>
            <a:t>What Are Activation Function</a:t>
          </a:r>
          <a:r>
            <a:rPr lang="en-US">
              <a:latin typeface="Aptos Display" panose="020F0302020204030204"/>
            </a:rPr>
            <a:t>? </a:t>
          </a:r>
          <a:endParaRPr lang="en-US"/>
        </a:p>
      </dgm:t>
    </dgm:pt>
    <dgm:pt modelId="{79AB0974-5C35-46D3-9B38-327E1CDB3F17}" type="parTrans" cxnId="{C8DCFBD3-2BE1-41EB-B6AF-1B75AF9B8671}">
      <dgm:prSet/>
      <dgm:spPr/>
      <dgm:t>
        <a:bodyPr/>
        <a:lstStyle/>
        <a:p>
          <a:endParaRPr lang="en-US"/>
        </a:p>
      </dgm:t>
    </dgm:pt>
    <dgm:pt modelId="{60872E26-2086-49DA-B8EA-01A9100DE82E}" type="sibTrans" cxnId="{C8DCFBD3-2BE1-41EB-B6AF-1B75AF9B8671}">
      <dgm:prSet/>
      <dgm:spPr/>
      <dgm:t>
        <a:bodyPr/>
        <a:lstStyle/>
        <a:p>
          <a:endParaRPr lang="en-US"/>
        </a:p>
      </dgm:t>
    </dgm:pt>
    <dgm:pt modelId="{937F1C7F-D68A-49A1-934B-3A7F6DC44682}">
      <dgm:prSet/>
      <dgm:spPr/>
      <dgm:t>
        <a:bodyPr/>
        <a:lstStyle/>
        <a:p>
          <a:pPr>
            <a:lnSpc>
              <a:spcPct val="100000"/>
            </a:lnSpc>
          </a:pPr>
          <a:r>
            <a:rPr lang="en-US"/>
            <a:t>Activation functions are a crucial part of neural networks that allow them to perform non-linear mapping of complex datasets.</a:t>
          </a:r>
        </a:p>
      </dgm:t>
    </dgm:pt>
    <dgm:pt modelId="{38743129-6CDF-46F3-98D6-2B9419D84511}" type="parTrans" cxnId="{69AC51B3-CB51-4B10-9A01-03147FA6B444}">
      <dgm:prSet/>
      <dgm:spPr/>
      <dgm:t>
        <a:bodyPr/>
        <a:lstStyle/>
        <a:p>
          <a:endParaRPr lang="en-US"/>
        </a:p>
      </dgm:t>
    </dgm:pt>
    <dgm:pt modelId="{FC3AECF4-98FA-415B-86D7-2C4CCA9E5246}" type="sibTrans" cxnId="{69AC51B3-CB51-4B10-9A01-03147FA6B444}">
      <dgm:prSet/>
      <dgm:spPr/>
      <dgm:t>
        <a:bodyPr/>
        <a:lstStyle/>
        <a:p>
          <a:endParaRPr lang="en-US"/>
        </a:p>
      </dgm:t>
    </dgm:pt>
    <dgm:pt modelId="{8A80F1F1-479E-4A0B-92C4-0F085A47498F}" type="pres">
      <dgm:prSet presAssocID="{E25EF202-C710-4F9D-99A1-A3FACDA9BDD7}" presName="root" presStyleCnt="0">
        <dgm:presLayoutVars>
          <dgm:dir/>
          <dgm:resizeHandles val="exact"/>
        </dgm:presLayoutVars>
      </dgm:prSet>
      <dgm:spPr/>
    </dgm:pt>
    <dgm:pt modelId="{131543CB-99E9-452A-9952-7200BE29577E}" type="pres">
      <dgm:prSet presAssocID="{E57FEB72-B565-4713-B5B2-E95C76A1F1B7}" presName="compNode" presStyleCnt="0"/>
      <dgm:spPr/>
    </dgm:pt>
    <dgm:pt modelId="{76ACE950-C0AC-4F86-91F8-444F916BD92E}" type="pres">
      <dgm:prSet presAssocID="{E57FEB72-B565-4713-B5B2-E95C76A1F1B7}" presName="bgRect" presStyleLbl="bgShp" presStyleIdx="0" presStyleCnt="2" custLinFactNeighborX="-19223" custLinFactNeighborY="0"/>
      <dgm:spPr/>
    </dgm:pt>
    <dgm:pt modelId="{431D2B6D-B75B-4543-BDCF-98B0C4E38093}" type="pres">
      <dgm:prSet presAssocID="{E57FEB72-B565-4713-B5B2-E95C76A1F1B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08C30CF5-0612-4516-8588-63383B9EBCF9}" type="pres">
      <dgm:prSet presAssocID="{E57FEB72-B565-4713-B5B2-E95C76A1F1B7}" presName="spaceRect" presStyleCnt="0"/>
      <dgm:spPr/>
    </dgm:pt>
    <dgm:pt modelId="{A58B1C5F-A1DA-4865-BCC0-DB0C39DF217E}" type="pres">
      <dgm:prSet presAssocID="{E57FEB72-B565-4713-B5B2-E95C76A1F1B7}" presName="parTx" presStyleLbl="revTx" presStyleIdx="0" presStyleCnt="2">
        <dgm:presLayoutVars>
          <dgm:chMax val="0"/>
          <dgm:chPref val="0"/>
        </dgm:presLayoutVars>
      </dgm:prSet>
      <dgm:spPr/>
    </dgm:pt>
    <dgm:pt modelId="{BB4B122E-214C-4DC0-B068-C0F78245253F}" type="pres">
      <dgm:prSet presAssocID="{60872E26-2086-49DA-B8EA-01A9100DE82E}" presName="sibTrans" presStyleCnt="0"/>
      <dgm:spPr/>
    </dgm:pt>
    <dgm:pt modelId="{C15578A0-238B-4FE0-A65D-55C40CACD8F2}" type="pres">
      <dgm:prSet presAssocID="{937F1C7F-D68A-49A1-934B-3A7F6DC44682}" presName="compNode" presStyleCnt="0"/>
      <dgm:spPr/>
    </dgm:pt>
    <dgm:pt modelId="{7B073B3A-5323-4333-8295-ECF532334502}" type="pres">
      <dgm:prSet presAssocID="{937F1C7F-D68A-49A1-934B-3A7F6DC44682}" presName="bgRect" presStyleLbl="bgShp" presStyleIdx="1" presStyleCnt="2"/>
      <dgm:spPr/>
    </dgm:pt>
    <dgm:pt modelId="{16C6A758-66A7-450E-BEC3-FB7AFB56F01F}" type="pres">
      <dgm:prSet presAssocID="{937F1C7F-D68A-49A1-934B-3A7F6DC446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476171F4-7602-481D-A9AA-842BCAA927F4}" type="pres">
      <dgm:prSet presAssocID="{937F1C7F-D68A-49A1-934B-3A7F6DC44682}" presName="spaceRect" presStyleCnt="0"/>
      <dgm:spPr/>
    </dgm:pt>
    <dgm:pt modelId="{6B3FE80F-635D-46D7-9E61-F6CEAE4D03FC}" type="pres">
      <dgm:prSet presAssocID="{937F1C7F-D68A-49A1-934B-3A7F6DC44682}" presName="parTx" presStyleLbl="revTx" presStyleIdx="1" presStyleCnt="2">
        <dgm:presLayoutVars>
          <dgm:chMax val="0"/>
          <dgm:chPref val="0"/>
        </dgm:presLayoutVars>
      </dgm:prSet>
      <dgm:spPr/>
    </dgm:pt>
  </dgm:ptLst>
  <dgm:cxnLst>
    <dgm:cxn modelId="{FEF32A71-2871-4990-BBBC-91804C307537}" type="presOf" srcId="{937F1C7F-D68A-49A1-934B-3A7F6DC44682}" destId="{6B3FE80F-635D-46D7-9E61-F6CEAE4D03FC}" srcOrd="0" destOrd="0" presId="urn:microsoft.com/office/officeart/2018/2/layout/IconVerticalSolidList"/>
    <dgm:cxn modelId="{6124DC59-5C03-4AB8-8020-7B313543ECE3}" type="presOf" srcId="{E57FEB72-B565-4713-B5B2-E95C76A1F1B7}" destId="{A58B1C5F-A1DA-4865-BCC0-DB0C39DF217E}" srcOrd="0" destOrd="0" presId="urn:microsoft.com/office/officeart/2018/2/layout/IconVerticalSolidList"/>
    <dgm:cxn modelId="{69AC51B3-CB51-4B10-9A01-03147FA6B444}" srcId="{E25EF202-C710-4F9D-99A1-A3FACDA9BDD7}" destId="{937F1C7F-D68A-49A1-934B-3A7F6DC44682}" srcOrd="1" destOrd="0" parTransId="{38743129-6CDF-46F3-98D6-2B9419D84511}" sibTransId="{FC3AECF4-98FA-415B-86D7-2C4CCA9E5246}"/>
    <dgm:cxn modelId="{C8DCFBD3-2BE1-41EB-B6AF-1B75AF9B8671}" srcId="{E25EF202-C710-4F9D-99A1-A3FACDA9BDD7}" destId="{E57FEB72-B565-4713-B5B2-E95C76A1F1B7}" srcOrd="0" destOrd="0" parTransId="{79AB0974-5C35-46D3-9B38-327E1CDB3F17}" sibTransId="{60872E26-2086-49DA-B8EA-01A9100DE82E}"/>
    <dgm:cxn modelId="{C52108DA-33FB-4EE2-86E9-3777C0A88794}" type="presOf" srcId="{E25EF202-C710-4F9D-99A1-A3FACDA9BDD7}" destId="{8A80F1F1-479E-4A0B-92C4-0F085A47498F}" srcOrd="0" destOrd="0" presId="urn:microsoft.com/office/officeart/2018/2/layout/IconVerticalSolidList"/>
    <dgm:cxn modelId="{39100969-3377-4588-BC2A-8985B4730B11}" type="presParOf" srcId="{8A80F1F1-479E-4A0B-92C4-0F085A47498F}" destId="{131543CB-99E9-452A-9952-7200BE29577E}" srcOrd="0" destOrd="0" presId="urn:microsoft.com/office/officeart/2018/2/layout/IconVerticalSolidList"/>
    <dgm:cxn modelId="{1CE2EB34-5845-438A-BC43-AF1A73E486AF}" type="presParOf" srcId="{131543CB-99E9-452A-9952-7200BE29577E}" destId="{76ACE950-C0AC-4F86-91F8-444F916BD92E}" srcOrd="0" destOrd="0" presId="urn:microsoft.com/office/officeart/2018/2/layout/IconVerticalSolidList"/>
    <dgm:cxn modelId="{37A7631B-E71B-4B5F-83B7-5DD0091B2260}" type="presParOf" srcId="{131543CB-99E9-452A-9952-7200BE29577E}" destId="{431D2B6D-B75B-4543-BDCF-98B0C4E38093}" srcOrd="1" destOrd="0" presId="urn:microsoft.com/office/officeart/2018/2/layout/IconVerticalSolidList"/>
    <dgm:cxn modelId="{E58C62BB-75FB-4F2F-81B7-D54F254C993B}" type="presParOf" srcId="{131543CB-99E9-452A-9952-7200BE29577E}" destId="{08C30CF5-0612-4516-8588-63383B9EBCF9}" srcOrd="2" destOrd="0" presId="urn:microsoft.com/office/officeart/2018/2/layout/IconVerticalSolidList"/>
    <dgm:cxn modelId="{A651E32A-00D1-40EC-832F-FE9871BA2F5C}" type="presParOf" srcId="{131543CB-99E9-452A-9952-7200BE29577E}" destId="{A58B1C5F-A1DA-4865-BCC0-DB0C39DF217E}" srcOrd="3" destOrd="0" presId="urn:microsoft.com/office/officeart/2018/2/layout/IconVerticalSolidList"/>
    <dgm:cxn modelId="{4C3AB696-9B8F-4421-8660-040B38C9D3EA}" type="presParOf" srcId="{8A80F1F1-479E-4A0B-92C4-0F085A47498F}" destId="{BB4B122E-214C-4DC0-B068-C0F78245253F}" srcOrd="1" destOrd="0" presId="urn:microsoft.com/office/officeart/2018/2/layout/IconVerticalSolidList"/>
    <dgm:cxn modelId="{64B63861-8117-43EB-A488-CEAA908A62B9}" type="presParOf" srcId="{8A80F1F1-479E-4A0B-92C4-0F085A47498F}" destId="{C15578A0-238B-4FE0-A65D-55C40CACD8F2}" srcOrd="2" destOrd="0" presId="urn:microsoft.com/office/officeart/2018/2/layout/IconVerticalSolidList"/>
    <dgm:cxn modelId="{DB860F7B-3B7A-4EF0-9B01-699556A8761F}" type="presParOf" srcId="{C15578A0-238B-4FE0-A65D-55C40CACD8F2}" destId="{7B073B3A-5323-4333-8295-ECF532334502}" srcOrd="0" destOrd="0" presId="urn:microsoft.com/office/officeart/2018/2/layout/IconVerticalSolidList"/>
    <dgm:cxn modelId="{7956149C-E56D-4802-B671-147B7C6D9257}" type="presParOf" srcId="{C15578A0-238B-4FE0-A65D-55C40CACD8F2}" destId="{16C6A758-66A7-450E-BEC3-FB7AFB56F01F}" srcOrd="1" destOrd="0" presId="urn:microsoft.com/office/officeart/2018/2/layout/IconVerticalSolidList"/>
    <dgm:cxn modelId="{DBC20755-87C7-46A6-B6E1-597353BE8391}" type="presParOf" srcId="{C15578A0-238B-4FE0-A65D-55C40CACD8F2}" destId="{476171F4-7602-481D-A9AA-842BCAA927F4}" srcOrd="2" destOrd="0" presId="urn:microsoft.com/office/officeart/2018/2/layout/IconVerticalSolidList"/>
    <dgm:cxn modelId="{CA6C40D1-FFF1-45EA-9DCB-059227A85016}" type="presParOf" srcId="{C15578A0-238B-4FE0-A65D-55C40CACD8F2}" destId="{6B3FE80F-635D-46D7-9E61-F6CEAE4D03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ACE950-C0AC-4F86-91F8-444F916BD92E}">
      <dsp:nvSpPr>
        <dsp:cNvPr id="0" name=""/>
        <dsp:cNvSpPr/>
      </dsp:nvSpPr>
      <dsp:spPr>
        <a:xfrm>
          <a:off x="0" y="893372"/>
          <a:ext cx="5181600" cy="1649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D2B6D-B75B-4543-BDCF-98B0C4E38093}">
      <dsp:nvSpPr>
        <dsp:cNvPr id="0" name=""/>
        <dsp:cNvSpPr/>
      </dsp:nvSpPr>
      <dsp:spPr>
        <a:xfrm>
          <a:off x="498914" y="1264466"/>
          <a:ext cx="907117" cy="9071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8B1C5F-A1DA-4865-BCC0-DB0C39DF217E}">
      <dsp:nvSpPr>
        <dsp:cNvPr id="0" name=""/>
        <dsp:cNvSpPr/>
      </dsp:nvSpPr>
      <dsp:spPr>
        <a:xfrm>
          <a:off x="1904945" y="893372"/>
          <a:ext cx="3276654" cy="1649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551" tIns="174551" rIns="174551" bIns="174551" numCol="1" spcCol="1270" anchor="ctr" anchorCtr="0">
          <a:noAutofit/>
        </a:bodyPr>
        <a:lstStyle/>
        <a:p>
          <a:pPr marL="0" lvl="0" indent="0" algn="l" defTabSz="711200">
            <a:lnSpc>
              <a:spcPct val="100000"/>
            </a:lnSpc>
            <a:spcBef>
              <a:spcPct val="0"/>
            </a:spcBef>
            <a:spcAft>
              <a:spcPct val="35000"/>
            </a:spcAft>
            <a:buNone/>
          </a:pPr>
          <a:r>
            <a:rPr lang="en-US" sz="1600" kern="1200"/>
            <a:t>What Are Activation Function</a:t>
          </a:r>
          <a:r>
            <a:rPr lang="en-US" sz="1600" kern="1200">
              <a:latin typeface="Aptos Display" panose="020F0302020204030204"/>
            </a:rPr>
            <a:t>? </a:t>
          </a:r>
          <a:endParaRPr lang="en-US" sz="1600" kern="1200"/>
        </a:p>
      </dsp:txBody>
      <dsp:txXfrm>
        <a:off x="1904945" y="893372"/>
        <a:ext cx="3276654" cy="1649303"/>
      </dsp:txXfrm>
    </dsp:sp>
    <dsp:sp modelId="{7B073B3A-5323-4333-8295-ECF532334502}">
      <dsp:nvSpPr>
        <dsp:cNvPr id="0" name=""/>
        <dsp:cNvSpPr/>
      </dsp:nvSpPr>
      <dsp:spPr>
        <a:xfrm>
          <a:off x="0" y="2955002"/>
          <a:ext cx="5181600" cy="1649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6A758-66A7-450E-BEC3-FB7AFB56F01F}">
      <dsp:nvSpPr>
        <dsp:cNvPr id="0" name=""/>
        <dsp:cNvSpPr/>
      </dsp:nvSpPr>
      <dsp:spPr>
        <a:xfrm>
          <a:off x="498914" y="3326095"/>
          <a:ext cx="907117" cy="9071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FE80F-635D-46D7-9E61-F6CEAE4D03FC}">
      <dsp:nvSpPr>
        <dsp:cNvPr id="0" name=""/>
        <dsp:cNvSpPr/>
      </dsp:nvSpPr>
      <dsp:spPr>
        <a:xfrm>
          <a:off x="1904945" y="2955002"/>
          <a:ext cx="3276654" cy="1649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551" tIns="174551" rIns="174551" bIns="174551" numCol="1" spcCol="1270" anchor="ctr" anchorCtr="0">
          <a:noAutofit/>
        </a:bodyPr>
        <a:lstStyle/>
        <a:p>
          <a:pPr marL="0" lvl="0" indent="0" algn="l" defTabSz="711200">
            <a:lnSpc>
              <a:spcPct val="100000"/>
            </a:lnSpc>
            <a:spcBef>
              <a:spcPct val="0"/>
            </a:spcBef>
            <a:spcAft>
              <a:spcPct val="35000"/>
            </a:spcAft>
            <a:buNone/>
          </a:pPr>
          <a:r>
            <a:rPr lang="en-US" sz="1600" kern="1200"/>
            <a:t>Activation functions are a crucial part of neural networks that allow them to perform non-linear mapping of complex datasets.</a:t>
          </a:r>
        </a:p>
      </dsp:txBody>
      <dsp:txXfrm>
        <a:off x="1904945" y="2955002"/>
        <a:ext cx="3276654" cy="16493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datacamp.com/tutorial/introduction-to-activation-functions-in-neural-networks" TargetMode="External"/><Relationship Id="rId7" Type="http://schemas.openxmlformats.org/officeDocument/2006/relationships/hyperlink" Target="https://playground.tensorflow.org/" TargetMode="External"/><Relationship Id="rId2" Type="http://schemas.openxmlformats.org/officeDocument/2006/relationships/hyperlink" Target="https://www.geeksforgeeks.org/why-is-relu-used-as-an-activation-function/" TargetMode="External"/><Relationship Id="rId1" Type="http://schemas.openxmlformats.org/officeDocument/2006/relationships/slideLayout" Target="../slideLayouts/slideLayout2.xml"/><Relationship Id="rId6" Type="http://schemas.openxmlformats.org/officeDocument/2006/relationships/hyperlink" Target="https://www.techtarget.com/searchbusinessanalytics/definition/noisy-data" TargetMode="External"/><Relationship Id="rId5" Type="http://schemas.openxmlformats.org/officeDocument/2006/relationships/hyperlink" Target="https://www.geeksforgeeks.org/activation-functions-neural-networks/#sigmoid-function" TargetMode="External"/><Relationship Id="rId4" Type="http://schemas.openxmlformats.org/officeDocument/2006/relationships/hyperlink" Target="https://datagy.io/tanh-activation-fun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5BF31BF-659E-DF7F-40DA-FB305853DDC9}"/>
              </a:ext>
            </a:extLst>
          </p:cNvPr>
          <p:cNvSpPr>
            <a:spLocks noGrp="1"/>
          </p:cNvSpPr>
          <p:nvPr>
            <p:ph type="ctrTitle"/>
          </p:nvPr>
        </p:nvSpPr>
        <p:spPr>
          <a:xfrm>
            <a:off x="643468" y="643467"/>
            <a:ext cx="4620584" cy="4998054"/>
          </a:xfrm>
        </p:spPr>
        <p:txBody>
          <a:bodyPr>
            <a:noAutofit/>
          </a:bodyPr>
          <a:lstStyle/>
          <a:p>
            <a:pPr algn="l"/>
            <a:r>
              <a:rPr lang="en-US" sz="2400" b="1" i="0" u="none" strike="noStrike">
                <a:effectLst/>
                <a:latin typeface="Segoe UI"/>
                <a:cs typeface="Segoe UI"/>
              </a:rPr>
              <a:t>A06 TensorFlow Playground Presentation</a:t>
            </a:r>
            <a:br>
              <a:rPr lang="en-US" sz="2400" b="0" i="0">
                <a:effectLst/>
                <a:latin typeface="Segoe UI" panose="020B0502040204020203" pitchFamily="34" charset="0"/>
              </a:rPr>
            </a:br>
            <a:r>
              <a:rPr lang="en-US" sz="2400" b="0" i="0">
                <a:effectLst/>
                <a:latin typeface="Segoe UI"/>
                <a:cs typeface="Segoe UI"/>
              </a:rPr>
              <a:t>​</a:t>
            </a:r>
            <a:br>
              <a:rPr lang="en-US" sz="2000" b="0" i="0">
                <a:effectLst/>
                <a:latin typeface="Segoe UI" panose="020B0502040204020203" pitchFamily="34" charset="0"/>
              </a:rPr>
            </a:br>
            <a:r>
              <a:rPr lang="en-US" sz="2000" b="0" i="0" u="none" strike="noStrike">
                <a:effectLst/>
                <a:latin typeface="Segoe UI"/>
                <a:cs typeface="Segoe UI"/>
              </a:rPr>
              <a:t>Martin Demel, Brandie Griffin, Jordan Allen, Sydney Chilson, Marvin </a:t>
            </a:r>
            <a:r>
              <a:rPr lang="en-US" sz="2000" b="0" i="0" u="none" strike="noStrike" err="1">
                <a:effectLst/>
                <a:latin typeface="Segoe UI"/>
                <a:cs typeface="Segoe UI"/>
              </a:rPr>
              <a:t>Azuogu</a:t>
            </a:r>
            <a:r>
              <a:rPr lang="en-US" sz="2000" b="0" i="0" u="none" strike="noStrike">
                <a:effectLst/>
                <a:latin typeface="Segoe UI"/>
                <a:cs typeface="Segoe UI"/>
              </a:rPr>
              <a:t>.</a:t>
            </a:r>
            <a:r>
              <a:rPr lang="en-US" sz="2000" b="0" i="0">
                <a:effectLst/>
                <a:latin typeface="Segoe UI"/>
                <a:cs typeface="Segoe UI"/>
              </a:rPr>
              <a:t>​</a:t>
            </a:r>
            <a:br>
              <a:rPr lang="en-US" sz="2000" b="0" i="0">
                <a:effectLst/>
                <a:latin typeface="Segoe UI" panose="020B0502040204020203" pitchFamily="34" charset="0"/>
              </a:rPr>
            </a:br>
            <a:r>
              <a:rPr lang="en-US" sz="2000" b="0" i="0">
                <a:effectLst/>
                <a:latin typeface="Segoe UI"/>
                <a:cs typeface="Segoe UI"/>
              </a:rPr>
              <a:t>​</a:t>
            </a:r>
            <a:br>
              <a:rPr lang="en-US" sz="2000" b="0" i="0">
                <a:effectLst/>
                <a:latin typeface="Segoe UI" panose="020B0502040204020203" pitchFamily="34" charset="0"/>
              </a:rPr>
            </a:br>
            <a:r>
              <a:rPr lang="en-US" sz="2000" b="0" i="0" u="none" strike="noStrike">
                <a:effectLst/>
                <a:latin typeface="Segoe UI"/>
                <a:cs typeface="Segoe UI"/>
              </a:rPr>
              <a:t>Department of Science, Technology, Engineering &amp; Math, Houston Community College</a:t>
            </a:r>
            <a:r>
              <a:rPr lang="en-US" sz="2000" b="0" i="0">
                <a:effectLst/>
                <a:latin typeface="Segoe UI"/>
                <a:cs typeface="Segoe UI"/>
              </a:rPr>
              <a:t>​</a:t>
            </a:r>
            <a:br>
              <a:rPr lang="en-US" sz="2000" b="0" i="0">
                <a:effectLst/>
                <a:latin typeface="Segoe UI" panose="020B0502040204020203" pitchFamily="34" charset="0"/>
              </a:rPr>
            </a:br>
            <a:r>
              <a:rPr lang="en-US" sz="2000" b="0" i="0">
                <a:effectLst/>
                <a:latin typeface="Segoe UI"/>
                <a:cs typeface="Segoe UI"/>
              </a:rPr>
              <a:t>​</a:t>
            </a:r>
            <a:br>
              <a:rPr lang="en-US" sz="2000" b="0" i="0">
                <a:effectLst/>
                <a:latin typeface="Segoe UI" panose="020B0502040204020203" pitchFamily="34" charset="0"/>
              </a:rPr>
            </a:br>
            <a:r>
              <a:rPr lang="en-US" sz="2000" b="0" i="0" u="none" strike="noStrike">
                <a:effectLst/>
                <a:latin typeface="Segoe UI"/>
                <a:cs typeface="Segoe UI"/>
              </a:rPr>
              <a:t>ITAI-1378: Computer Vision – Artificial Intelligence </a:t>
            </a:r>
            <a:br>
              <a:rPr lang="en-US" sz="2000" b="0" i="0">
                <a:effectLst/>
                <a:latin typeface="Segoe UI" panose="020B0502040204020203" pitchFamily="34" charset="0"/>
              </a:rPr>
            </a:br>
            <a:r>
              <a:rPr lang="en-US" sz="2000" b="0" i="0">
                <a:effectLst/>
                <a:latin typeface="Segoe UI"/>
                <a:cs typeface="Segoe UI"/>
              </a:rPr>
              <a:t>​</a:t>
            </a:r>
            <a:br>
              <a:rPr lang="en-US" sz="2000" b="0" i="0">
                <a:effectLst/>
                <a:latin typeface="Segoe UI" panose="020B0502040204020203" pitchFamily="34" charset="0"/>
              </a:rPr>
            </a:br>
            <a:r>
              <a:rPr lang="en-US" sz="2000" b="0" i="0" u="none" strike="noStrike">
                <a:effectLst/>
                <a:latin typeface="Segoe UI"/>
                <a:cs typeface="Segoe UI"/>
              </a:rPr>
              <a:t>Patricia McManus</a:t>
            </a:r>
            <a:r>
              <a:rPr lang="en-US" sz="2000" b="0" i="0">
                <a:effectLst/>
                <a:latin typeface="Segoe UI"/>
                <a:cs typeface="Segoe UI"/>
              </a:rPr>
              <a:t>​</a:t>
            </a:r>
            <a:br>
              <a:rPr lang="en-US" sz="2000" b="0" i="0">
                <a:effectLst/>
                <a:latin typeface="Segoe UI" panose="020B0502040204020203" pitchFamily="34" charset="0"/>
              </a:rPr>
            </a:br>
            <a:r>
              <a:rPr lang="en-US" sz="2000" b="0" i="0">
                <a:effectLst/>
                <a:latin typeface="Segoe UI"/>
                <a:cs typeface="Segoe UI"/>
              </a:rPr>
              <a:t>​</a:t>
            </a:r>
            <a:br>
              <a:rPr lang="en-US" sz="2000" b="0" i="0">
                <a:effectLst/>
                <a:latin typeface="Segoe UI" panose="020B0502040204020203" pitchFamily="34" charset="0"/>
              </a:rPr>
            </a:br>
            <a:r>
              <a:rPr lang="en-US" sz="2000" b="0" i="0" u="none" strike="noStrike">
                <a:effectLst/>
                <a:latin typeface="Segoe UI"/>
                <a:cs typeface="Segoe UI"/>
              </a:rPr>
              <a:t>October </a:t>
            </a:r>
            <a:r>
              <a:rPr lang="en-US" sz="2000">
                <a:latin typeface="Segoe UI"/>
                <a:cs typeface="Segoe UI"/>
              </a:rPr>
              <a:t>3</a:t>
            </a:r>
            <a:r>
              <a:rPr lang="en-US" sz="2000" baseline="30000">
                <a:latin typeface="Segoe UI"/>
                <a:cs typeface="Segoe UI"/>
              </a:rPr>
              <a:t>rd</a:t>
            </a:r>
            <a:r>
              <a:rPr lang="en-US" sz="2000" b="0" i="0" u="none" strike="noStrike">
                <a:effectLst/>
                <a:latin typeface="Segoe UI"/>
                <a:cs typeface="Segoe UI"/>
              </a:rPr>
              <a:t>, 2024.</a:t>
            </a:r>
            <a:r>
              <a:rPr lang="en-US" sz="2000" b="0" i="0">
                <a:effectLst/>
                <a:latin typeface="Segoe UI"/>
                <a:cs typeface="Segoe UI"/>
              </a:rPr>
              <a:t>​</a:t>
            </a:r>
            <a:endParaRPr lang="en-US"/>
          </a:p>
        </p:txBody>
      </p:sp>
      <p:pic>
        <p:nvPicPr>
          <p:cNvPr id="4" name="Picture 3" descr="A network of dots and lines&#10;&#10;Description automatically generated">
            <a:extLst>
              <a:ext uri="{FF2B5EF4-FFF2-40B4-BE49-F238E27FC236}">
                <a16:creationId xmlns:a16="http://schemas.microsoft.com/office/drawing/2014/main" id="{5C739A63-7CA0-5A14-0AC1-E641CF672D79}"/>
              </a:ext>
            </a:extLst>
          </p:cNvPr>
          <p:cNvPicPr>
            <a:picLocks noChangeAspect="1"/>
          </p:cNvPicPr>
          <p:nvPr/>
        </p:nvPicPr>
        <p:blipFill>
          <a:blip r:embed="rId2">
            <a:alphaModFix amt="64000"/>
          </a:blip>
          <a:srcRect l="887" r="1216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44364-2F8E-77BD-7E00-DA4CB0B311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1CBE36-C18E-CE84-78FC-08FED9D37528}"/>
              </a:ext>
            </a:extLst>
          </p:cNvPr>
          <p:cNvSpPr>
            <a:spLocks noGrp="1"/>
          </p:cNvSpPr>
          <p:nvPr>
            <p:ph sz="half" idx="1"/>
          </p:nvPr>
        </p:nvSpPr>
        <p:spPr>
          <a:xfrm>
            <a:off x="768625" y="1355952"/>
            <a:ext cx="5729993" cy="5281612"/>
          </a:xfrm>
        </p:spPr>
        <p:txBody>
          <a:bodyPr vert="horz" lIns="91440" tIns="45720" rIns="91440" bIns="45720" rtlCol="0" anchor="t">
            <a:noAutofit/>
          </a:bodyPr>
          <a:lstStyle/>
          <a:p>
            <a:pPr marL="0" indent="0">
              <a:lnSpc>
                <a:spcPct val="150000"/>
              </a:lnSpc>
              <a:buNone/>
            </a:pPr>
            <a:r>
              <a:rPr lang="en-US" sz="1400">
                <a:latin typeface="Segoe UI" panose="020B0502040204020203" pitchFamily="34" charset="0"/>
                <a:cs typeface="Segoe UI" panose="020B0502040204020203" pitchFamily="34" charset="0"/>
              </a:rPr>
              <a:t>To start, we first compared how adding more neurons to a single hidden layer affected the output. – Figure 1. In addition, by comparing the increased neuron count to the baseline, we notice that the complexity of the output increased. Furthermore, this was made even more apparent when using the ReLU activation Function. </a:t>
            </a:r>
          </a:p>
          <a:p>
            <a:pPr marL="0" indent="0">
              <a:lnSpc>
                <a:spcPct val="150000"/>
              </a:lnSpc>
              <a:buNone/>
            </a:pPr>
            <a:r>
              <a:rPr lang="en-US" sz="1400">
                <a:latin typeface="Segoe UI" panose="020B0502040204020203" pitchFamily="34" charset="0"/>
                <a:cs typeface="Segoe UI" panose="020B0502040204020203" pitchFamily="34" charset="0"/>
              </a:rPr>
              <a:t>However, despite the increased complexity of the network, we noticed that the network struggled when using a difficult dataset like the spiral dataset. Figure 2. </a:t>
            </a:r>
          </a:p>
          <a:p>
            <a:pPr marL="0" indent="0">
              <a:lnSpc>
                <a:spcPct val="150000"/>
              </a:lnSpc>
              <a:buNone/>
            </a:pPr>
            <a:r>
              <a:rPr lang="en-US" sz="1400">
                <a:latin typeface="Segoe UI" panose="020B0502040204020203" pitchFamily="34" charset="0"/>
                <a:cs typeface="Segoe UI" panose="020B0502040204020203" pitchFamily="34" charset="0"/>
              </a:rPr>
              <a:t>One way to create a neural network that can handle difficult datasets is by increasing the number of hidden layers and neurons. – Figure 3.</a:t>
            </a:r>
          </a:p>
          <a:p>
            <a:pPr marL="0" indent="0">
              <a:lnSpc>
                <a:spcPct val="150000"/>
              </a:lnSpc>
              <a:buNone/>
            </a:pPr>
            <a:r>
              <a:rPr lang="en-US" sz="1400">
                <a:latin typeface="Segoe UI" panose="020B0502040204020203" pitchFamily="34" charset="0"/>
                <a:cs typeface="Segoe UI" panose="020B0502040204020203" pitchFamily="34" charset="0"/>
              </a:rPr>
              <a:t>Now, not only does it have increased complexity, but it can also combine levels of its complexity together from hidden layer to hidden layer. As a result, by increasing the number of neurons and hidden layers, we ended up with a neural network capable of solving difficult datasets.</a:t>
            </a:r>
          </a:p>
          <a:p>
            <a:pPr marL="0" indent="0">
              <a:lnSpc>
                <a:spcPct val="150000"/>
              </a:lnSpc>
              <a:buNone/>
            </a:pPr>
            <a:endParaRPr lang="en-US" sz="140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052C7D41-1972-644B-7033-C6C57F63331B}"/>
              </a:ext>
            </a:extLst>
          </p:cNvPr>
          <p:cNvSpPr>
            <a:spLocks noGrp="1"/>
          </p:cNvSpPr>
          <p:nvPr>
            <p:ph type="title"/>
          </p:nvPr>
        </p:nvSpPr>
        <p:spPr>
          <a:xfrm>
            <a:off x="838200" y="365125"/>
            <a:ext cx="10515600" cy="1325563"/>
          </a:xfrm>
        </p:spPr>
        <p:txBody>
          <a:bodyPr>
            <a:normAutofit/>
          </a:bodyPr>
          <a:lstStyle/>
          <a:p>
            <a:r>
              <a:rPr lang="en-US" sz="2400" b="1">
                <a:latin typeface="Segoe UI"/>
                <a:cs typeface="Segoe UI"/>
              </a:rPr>
              <a:t>Task 2 – Hidden Layers Neurons 2/2</a:t>
            </a:r>
          </a:p>
        </p:txBody>
      </p:sp>
      <p:pic>
        <p:nvPicPr>
          <p:cNvPr id="2" name="Content Placeholder 5" descr="A screenshot of a computer&#10;&#10;Description automatically generated">
            <a:extLst>
              <a:ext uri="{FF2B5EF4-FFF2-40B4-BE49-F238E27FC236}">
                <a16:creationId xmlns:a16="http://schemas.microsoft.com/office/drawing/2014/main" id="{5D935A8B-83A0-77D4-06EE-2921C211A91A}"/>
              </a:ext>
            </a:extLst>
          </p:cNvPr>
          <p:cNvPicPr>
            <a:picLocks noChangeAspect="1"/>
          </p:cNvPicPr>
          <p:nvPr/>
        </p:nvPicPr>
        <p:blipFill>
          <a:blip r:embed="rId2"/>
          <a:stretch>
            <a:fillRect/>
          </a:stretch>
        </p:blipFill>
        <p:spPr>
          <a:xfrm>
            <a:off x="6859000" y="2506662"/>
            <a:ext cx="2766134" cy="168681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405046A-D0F7-860A-32EE-B7CA5375C748}"/>
              </a:ext>
            </a:extLst>
          </p:cNvPr>
          <p:cNvPicPr>
            <a:picLocks noChangeAspect="1"/>
          </p:cNvPicPr>
          <p:nvPr/>
        </p:nvPicPr>
        <p:blipFill>
          <a:blip r:embed="rId3"/>
          <a:stretch>
            <a:fillRect/>
          </a:stretch>
        </p:blipFill>
        <p:spPr>
          <a:xfrm>
            <a:off x="6859000" y="625149"/>
            <a:ext cx="2752239" cy="169775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B161A30-AB7A-AAF4-98F9-B881A8A9628A}"/>
              </a:ext>
            </a:extLst>
          </p:cNvPr>
          <p:cNvPicPr>
            <a:picLocks noChangeAspect="1"/>
          </p:cNvPicPr>
          <p:nvPr/>
        </p:nvPicPr>
        <p:blipFill>
          <a:blip r:embed="rId4"/>
          <a:srcRect l="73710" t="18519" b="463"/>
          <a:stretch/>
        </p:blipFill>
        <p:spPr>
          <a:xfrm>
            <a:off x="10034410" y="1269148"/>
            <a:ext cx="1467562" cy="185878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0BC66FA-8271-E6C5-85D9-2879E6FBD1FE}"/>
              </a:ext>
            </a:extLst>
          </p:cNvPr>
          <p:cNvPicPr>
            <a:picLocks noChangeAspect="1"/>
          </p:cNvPicPr>
          <p:nvPr/>
        </p:nvPicPr>
        <p:blipFill>
          <a:blip r:embed="rId5"/>
          <a:stretch>
            <a:fillRect/>
          </a:stretch>
        </p:blipFill>
        <p:spPr>
          <a:xfrm>
            <a:off x="7787821" y="4516193"/>
            <a:ext cx="3200305" cy="1713038"/>
          </a:xfrm>
          <a:prstGeom prst="rect">
            <a:avLst/>
          </a:prstGeom>
        </p:spPr>
      </p:pic>
      <p:sp>
        <p:nvSpPr>
          <p:cNvPr id="10" name="TextBox 9">
            <a:extLst>
              <a:ext uri="{FF2B5EF4-FFF2-40B4-BE49-F238E27FC236}">
                <a16:creationId xmlns:a16="http://schemas.microsoft.com/office/drawing/2014/main" id="{7A3C249F-F843-E92B-083C-4E1261B8A1C9}"/>
              </a:ext>
            </a:extLst>
          </p:cNvPr>
          <p:cNvSpPr txBox="1"/>
          <p:nvPr/>
        </p:nvSpPr>
        <p:spPr>
          <a:xfrm>
            <a:off x="6646790" y="2261607"/>
            <a:ext cx="3145413" cy="261610"/>
          </a:xfrm>
          <a:prstGeom prst="rect">
            <a:avLst/>
          </a:prstGeom>
          <a:noFill/>
        </p:spPr>
        <p:txBody>
          <a:bodyPr wrap="none" rtlCol="0">
            <a:spAutoFit/>
          </a:bodyPr>
          <a:lstStyle/>
          <a:p>
            <a:r>
              <a:rPr lang="en-US" sz="1100"/>
              <a:t>Figure 1 – Neurons added to a single hidden layer</a:t>
            </a:r>
          </a:p>
        </p:txBody>
      </p:sp>
      <p:sp>
        <p:nvSpPr>
          <p:cNvPr id="11" name="TextBox 10">
            <a:extLst>
              <a:ext uri="{FF2B5EF4-FFF2-40B4-BE49-F238E27FC236}">
                <a16:creationId xmlns:a16="http://schemas.microsoft.com/office/drawing/2014/main" id="{9581896D-94A9-C42A-FB19-231C38D26077}"/>
              </a:ext>
            </a:extLst>
          </p:cNvPr>
          <p:cNvSpPr txBox="1"/>
          <p:nvPr/>
        </p:nvSpPr>
        <p:spPr>
          <a:xfrm>
            <a:off x="9845749" y="3127933"/>
            <a:ext cx="1656223" cy="261610"/>
          </a:xfrm>
          <a:prstGeom prst="rect">
            <a:avLst/>
          </a:prstGeom>
          <a:noFill/>
        </p:spPr>
        <p:txBody>
          <a:bodyPr wrap="none" rtlCol="0">
            <a:spAutoFit/>
          </a:bodyPr>
          <a:lstStyle/>
          <a:p>
            <a:r>
              <a:rPr lang="en-US" sz="1100"/>
              <a:t>Figure 2 – Spiral dataset </a:t>
            </a:r>
          </a:p>
        </p:txBody>
      </p:sp>
      <p:sp>
        <p:nvSpPr>
          <p:cNvPr id="12" name="TextBox 11">
            <a:extLst>
              <a:ext uri="{FF2B5EF4-FFF2-40B4-BE49-F238E27FC236}">
                <a16:creationId xmlns:a16="http://schemas.microsoft.com/office/drawing/2014/main" id="{18FE35E1-EFCF-57AE-331D-1635FA0FB765}"/>
              </a:ext>
            </a:extLst>
          </p:cNvPr>
          <p:cNvSpPr txBox="1"/>
          <p:nvPr/>
        </p:nvSpPr>
        <p:spPr>
          <a:xfrm>
            <a:off x="6968080" y="6309002"/>
            <a:ext cx="4839786" cy="261610"/>
          </a:xfrm>
          <a:prstGeom prst="rect">
            <a:avLst/>
          </a:prstGeom>
          <a:noFill/>
        </p:spPr>
        <p:txBody>
          <a:bodyPr wrap="none" rtlCol="0">
            <a:spAutoFit/>
          </a:bodyPr>
          <a:lstStyle/>
          <a:p>
            <a:r>
              <a:rPr lang="en-US" sz="1100"/>
              <a:t>Figure 3 – Spiral dataset with increased number of hidden layers and neurons </a:t>
            </a:r>
          </a:p>
        </p:txBody>
      </p:sp>
    </p:spTree>
    <p:extLst>
      <p:ext uri="{BB962C8B-B14F-4D97-AF65-F5344CB8AC3E}">
        <p14:creationId xmlns:p14="http://schemas.microsoft.com/office/powerpoint/2010/main" val="1674193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4B17-01CC-2417-17BF-6420054767C1}"/>
              </a:ext>
            </a:extLst>
          </p:cNvPr>
          <p:cNvSpPr>
            <a:spLocks noGrp="1"/>
          </p:cNvSpPr>
          <p:nvPr>
            <p:ph type="title"/>
          </p:nvPr>
        </p:nvSpPr>
        <p:spPr>
          <a:xfrm>
            <a:off x="629387" y="365125"/>
            <a:ext cx="5962650" cy="949325"/>
          </a:xfrm>
        </p:spPr>
        <p:txBody>
          <a:bodyPr>
            <a:normAutofit/>
          </a:bodyPr>
          <a:lstStyle/>
          <a:p>
            <a:r>
              <a:rPr lang="en-US" sz="2400" b="1">
                <a:latin typeface="Segoe UI"/>
                <a:cs typeface="Segoe UI"/>
              </a:rPr>
              <a:t>Task 3 – Learning Rate and its impact on Neural network Performance</a:t>
            </a:r>
          </a:p>
        </p:txBody>
      </p:sp>
      <p:sp>
        <p:nvSpPr>
          <p:cNvPr id="3" name="Content Placeholder 2">
            <a:extLst>
              <a:ext uri="{FF2B5EF4-FFF2-40B4-BE49-F238E27FC236}">
                <a16:creationId xmlns:a16="http://schemas.microsoft.com/office/drawing/2014/main" id="{62754BE4-2056-BBAA-58D9-60269928815E}"/>
              </a:ext>
            </a:extLst>
          </p:cNvPr>
          <p:cNvSpPr>
            <a:spLocks noGrp="1"/>
          </p:cNvSpPr>
          <p:nvPr>
            <p:ph idx="1"/>
          </p:nvPr>
        </p:nvSpPr>
        <p:spPr>
          <a:xfrm>
            <a:off x="629387" y="1314450"/>
            <a:ext cx="5962650" cy="5178425"/>
          </a:xfrm>
        </p:spPr>
        <p:txBody>
          <a:bodyPr vert="horz" lIns="91440" tIns="45720" rIns="91440" bIns="45720" rtlCol="0" anchor="t">
            <a:normAutofit fontScale="92500" lnSpcReduction="20000"/>
          </a:bodyPr>
          <a:lstStyle/>
          <a:p>
            <a:pPr marL="0" indent="0">
              <a:lnSpc>
                <a:spcPct val="150000"/>
              </a:lnSpc>
              <a:buNone/>
            </a:pPr>
            <a:r>
              <a:rPr lang="en-US" sz="1400" noProof="0">
                <a:latin typeface="Segoe UI" panose="020B0502040204020203" pitchFamily="34" charset="0"/>
                <a:ea typeface="+mn-lt"/>
                <a:cs typeface="Segoe UI" panose="020B0502040204020203" pitchFamily="34" charset="0"/>
              </a:rPr>
              <a:t>Learning Rate directly impacts the performance of the neural </a:t>
            </a:r>
            <a:r>
              <a:rPr lang="en-US" sz="1400">
                <a:latin typeface="Segoe UI" panose="020B0502040204020203" pitchFamily="34" charset="0"/>
                <a:ea typeface="+mn-lt"/>
                <a:cs typeface="Segoe UI" panose="020B0502040204020203" pitchFamily="34" charset="0"/>
              </a:rPr>
              <a:t>networks</a:t>
            </a:r>
            <a:r>
              <a:rPr lang="en-US" sz="1400" noProof="0">
                <a:latin typeface="Segoe UI" panose="020B0502040204020203" pitchFamily="34" charset="0"/>
                <a:ea typeface="+mn-lt"/>
                <a:cs typeface="Segoe UI" panose="020B0502040204020203" pitchFamily="34" charset="0"/>
              </a:rPr>
              <a:t>.</a:t>
            </a:r>
          </a:p>
          <a:p>
            <a:pPr marL="0" indent="0">
              <a:lnSpc>
                <a:spcPct val="150000"/>
              </a:lnSpc>
              <a:buNone/>
            </a:pPr>
            <a:r>
              <a:rPr lang="en-US" sz="1400" noProof="0">
                <a:latin typeface="Segoe UI" panose="020B0502040204020203" pitchFamily="34" charset="0"/>
                <a:ea typeface="+mn-lt"/>
                <a:cs typeface="Segoe UI" panose="020B0502040204020203" pitchFamily="34" charset="0"/>
              </a:rPr>
              <a:t>We have performed an analysis with </a:t>
            </a:r>
            <a:r>
              <a:rPr lang="en-US" sz="1400">
                <a:latin typeface="Segoe UI" panose="020B0502040204020203" pitchFamily="34" charset="0"/>
                <a:ea typeface="+mn-lt"/>
                <a:cs typeface="Segoe UI" panose="020B0502040204020203" pitchFamily="34" charset="0"/>
              </a:rPr>
              <a:t>two</a:t>
            </a:r>
            <a:r>
              <a:rPr lang="en-US" sz="1400" noProof="0">
                <a:latin typeface="Segoe UI" panose="020B0502040204020203" pitchFamily="34" charset="0"/>
                <a:ea typeface="+mn-lt"/>
                <a:cs typeface="Segoe UI" panose="020B0502040204020203" pitchFamily="34" charset="0"/>
              </a:rPr>
              <a:t> different learning rates ( 1.0 and 0.01) and we have identified the following:</a:t>
            </a:r>
          </a:p>
          <a:p>
            <a:pPr marL="0" indent="0">
              <a:lnSpc>
                <a:spcPct val="150000"/>
              </a:lnSpc>
              <a:buNone/>
            </a:pPr>
            <a:r>
              <a:rPr lang="en-US" sz="1400" noProof="0">
                <a:latin typeface="Segoe UI" panose="020B0502040204020203" pitchFamily="34" charset="0"/>
                <a:cs typeface="Segoe UI" panose="020B0502040204020203" pitchFamily="34" charset="0"/>
              </a:rPr>
              <a:t>With a learning rate set at 1.0, the model reached a solution quickly, however</a:t>
            </a:r>
            <a:r>
              <a:rPr lang="en-US" sz="1400">
                <a:latin typeface="Segoe UI" panose="020B0502040204020203" pitchFamily="34" charset="0"/>
                <a:cs typeface="Segoe UI" panose="020B0502040204020203" pitchFamily="34" charset="0"/>
              </a:rPr>
              <a:t>, the high learning rate compromised the overall performance. This instability is reflected in the decision boundary and can be seen in Figure 1.</a:t>
            </a:r>
          </a:p>
          <a:p>
            <a:pPr marL="0" indent="0">
              <a:lnSpc>
                <a:spcPct val="150000"/>
              </a:lnSpc>
              <a:buNone/>
            </a:pPr>
            <a:r>
              <a:rPr lang="en-US" sz="1400" noProof="0">
                <a:latin typeface="Segoe UI" panose="020B0502040204020203" pitchFamily="34" charset="0"/>
                <a:cs typeface="Segoe UI" panose="020B0502040204020203" pitchFamily="34" charset="0"/>
              </a:rPr>
              <a:t>When we </a:t>
            </a:r>
            <a:r>
              <a:rPr lang="en-US" sz="1400">
                <a:latin typeface="Segoe UI" panose="020B0502040204020203" pitchFamily="34" charset="0"/>
                <a:cs typeface="Segoe UI" panose="020B0502040204020203" pitchFamily="34" charset="0"/>
              </a:rPr>
              <a:t>decreased the </a:t>
            </a:r>
            <a:r>
              <a:rPr lang="en-US" sz="1400" noProof="0">
                <a:latin typeface="Segoe UI" panose="020B0502040204020203" pitchFamily="34" charset="0"/>
                <a:cs typeface="Segoe UI" panose="020B0502040204020203" pitchFamily="34" charset="0"/>
              </a:rPr>
              <a:t>learning rate to 0.01</a:t>
            </a:r>
            <a:r>
              <a:rPr lang="en-US" sz="1400">
                <a:latin typeface="Segoe UI" panose="020B0502040204020203" pitchFamily="34" charset="0"/>
                <a:cs typeface="Segoe UI" panose="020B0502040204020203" pitchFamily="34" charset="0"/>
              </a:rPr>
              <a:t>, we have observed an increase in the processing time. As a result, the model's performance significantly improved. This improvement is due to the smaller learning rate allowing the model to make more incremental adjustments to the weights during the training. This ultimately leads to improved optimization.</a:t>
            </a:r>
          </a:p>
          <a:p>
            <a:pPr marL="0" indent="0">
              <a:lnSpc>
                <a:spcPct val="150000"/>
              </a:lnSpc>
              <a:buNone/>
            </a:pPr>
            <a:r>
              <a:rPr lang="en-US" sz="1400" noProof="0">
                <a:latin typeface="Segoe UI" panose="020B0502040204020203" pitchFamily="34" charset="0"/>
                <a:cs typeface="Segoe UI" panose="020B0502040204020203" pitchFamily="34" charset="0"/>
              </a:rPr>
              <a:t>Furthermore, to support the results, with a learning rate at 1.0 the training and test losses were significantly higher, captured at 0.023 and 0.040 respectively. With the learning rate set at 0.01, we can see significant improvement and the training loss dropped to 0.001 and the test loss dropped to 0.003.</a:t>
            </a:r>
          </a:p>
          <a:p>
            <a:pPr marL="0" indent="0">
              <a:lnSpc>
                <a:spcPct val="150000"/>
              </a:lnSpc>
              <a:buNone/>
            </a:pPr>
            <a:r>
              <a:rPr lang="en-US" sz="1400">
                <a:latin typeface="Segoe UI" panose="020B0502040204020203" pitchFamily="34" charset="0"/>
                <a:cs typeface="Segoe UI" panose="020B0502040204020203" pitchFamily="34" charset="0"/>
              </a:rPr>
              <a:t>The significant improvement demonstrates an improvement in both, accuracy and generalization.</a:t>
            </a:r>
            <a:endParaRPr lang="en-US" sz="1400" noProof="0">
              <a:latin typeface="Segoe UI" panose="020B0502040204020203" pitchFamily="34" charset="0"/>
              <a:cs typeface="Segoe UI" panose="020B0502040204020203" pitchFamily="34" charset="0"/>
            </a:endParaRPr>
          </a:p>
          <a:p>
            <a:pPr marL="0" indent="0">
              <a:lnSpc>
                <a:spcPct val="150000"/>
              </a:lnSpc>
              <a:buNone/>
            </a:pPr>
            <a:endParaRPr lang="en-US" sz="1400" noProof="0">
              <a:latin typeface="Segoe UI" panose="020B0502040204020203" pitchFamily="34" charset="0"/>
              <a:cs typeface="Segoe UI" panose="020B0502040204020203" pitchFamily="34" charset="0"/>
            </a:endParaRPr>
          </a:p>
        </p:txBody>
      </p:sp>
      <p:pic>
        <p:nvPicPr>
          <p:cNvPr id="7" name="Picture 6" descr="A screenshot of a computer&#10;&#10;Description automatically generated">
            <a:extLst>
              <a:ext uri="{FF2B5EF4-FFF2-40B4-BE49-F238E27FC236}">
                <a16:creationId xmlns:a16="http://schemas.microsoft.com/office/drawing/2014/main" id="{267687AB-FB95-780B-D50E-079FAD852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1727" y="365125"/>
            <a:ext cx="4744220" cy="27432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C455860-0AF5-0B15-BABF-AE22C687C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727" y="3500628"/>
            <a:ext cx="4718304" cy="2742539"/>
          </a:xfrm>
          <a:prstGeom prst="rect">
            <a:avLst/>
          </a:prstGeom>
        </p:spPr>
      </p:pic>
      <p:sp>
        <p:nvSpPr>
          <p:cNvPr id="10" name="TextBox 9">
            <a:extLst>
              <a:ext uri="{FF2B5EF4-FFF2-40B4-BE49-F238E27FC236}">
                <a16:creationId xmlns:a16="http://schemas.microsoft.com/office/drawing/2014/main" id="{B7E7BFBE-9F71-EFE9-5CC8-F24F41E584B1}"/>
              </a:ext>
            </a:extLst>
          </p:cNvPr>
          <p:cNvSpPr txBox="1"/>
          <p:nvPr/>
        </p:nvSpPr>
        <p:spPr>
          <a:xfrm>
            <a:off x="8330848" y="3095763"/>
            <a:ext cx="2165978" cy="261610"/>
          </a:xfrm>
          <a:prstGeom prst="rect">
            <a:avLst/>
          </a:prstGeom>
          <a:noFill/>
        </p:spPr>
        <p:txBody>
          <a:bodyPr wrap="none" rtlCol="0">
            <a:spAutoFit/>
          </a:bodyPr>
          <a:lstStyle/>
          <a:p>
            <a:r>
              <a:rPr lang="en-US" sz="1100"/>
              <a:t>Figure 1 – Learning rate set at 1.0</a:t>
            </a:r>
          </a:p>
        </p:txBody>
      </p:sp>
      <p:sp>
        <p:nvSpPr>
          <p:cNvPr id="11" name="TextBox 10">
            <a:extLst>
              <a:ext uri="{FF2B5EF4-FFF2-40B4-BE49-F238E27FC236}">
                <a16:creationId xmlns:a16="http://schemas.microsoft.com/office/drawing/2014/main" id="{FCB7C894-FF4F-1ABF-B33B-0D922CEDEDB5}"/>
              </a:ext>
            </a:extLst>
          </p:cNvPr>
          <p:cNvSpPr txBox="1"/>
          <p:nvPr/>
        </p:nvSpPr>
        <p:spPr>
          <a:xfrm>
            <a:off x="8317890" y="6299875"/>
            <a:ext cx="2241319" cy="261610"/>
          </a:xfrm>
          <a:prstGeom prst="rect">
            <a:avLst/>
          </a:prstGeom>
          <a:noFill/>
        </p:spPr>
        <p:txBody>
          <a:bodyPr wrap="none" rtlCol="0">
            <a:spAutoFit/>
          </a:bodyPr>
          <a:lstStyle/>
          <a:p>
            <a:r>
              <a:rPr lang="en-US" sz="1100"/>
              <a:t>Figure 2 – Learning rate set at 0.01</a:t>
            </a:r>
          </a:p>
        </p:txBody>
      </p:sp>
    </p:spTree>
    <p:extLst>
      <p:ext uri="{BB962C8B-B14F-4D97-AF65-F5344CB8AC3E}">
        <p14:creationId xmlns:p14="http://schemas.microsoft.com/office/powerpoint/2010/main" val="1680167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4B430-002C-3253-7117-F18AB8E72B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21DA7-79E5-B595-A681-19727AF9B4DE}"/>
              </a:ext>
            </a:extLst>
          </p:cNvPr>
          <p:cNvSpPr>
            <a:spLocks noGrp="1"/>
          </p:cNvSpPr>
          <p:nvPr>
            <p:ph type="title"/>
          </p:nvPr>
        </p:nvSpPr>
        <p:spPr>
          <a:xfrm>
            <a:off x="629387" y="365125"/>
            <a:ext cx="5962650" cy="949325"/>
          </a:xfrm>
        </p:spPr>
        <p:txBody>
          <a:bodyPr>
            <a:normAutofit/>
          </a:bodyPr>
          <a:lstStyle/>
          <a:p>
            <a:r>
              <a:rPr lang="en-US" sz="2400" b="1">
                <a:latin typeface="Segoe UI"/>
                <a:cs typeface="Segoe UI"/>
              </a:rPr>
              <a:t>Task 4 – Data Noise</a:t>
            </a:r>
          </a:p>
        </p:txBody>
      </p:sp>
      <p:sp>
        <p:nvSpPr>
          <p:cNvPr id="3" name="Content Placeholder 2">
            <a:extLst>
              <a:ext uri="{FF2B5EF4-FFF2-40B4-BE49-F238E27FC236}">
                <a16:creationId xmlns:a16="http://schemas.microsoft.com/office/drawing/2014/main" id="{59C63E3D-A682-21AB-7ABF-45FA5AE06A59}"/>
              </a:ext>
            </a:extLst>
          </p:cNvPr>
          <p:cNvSpPr>
            <a:spLocks noGrp="1"/>
          </p:cNvSpPr>
          <p:nvPr>
            <p:ph idx="1"/>
          </p:nvPr>
        </p:nvSpPr>
        <p:spPr>
          <a:xfrm>
            <a:off x="629387" y="1314450"/>
            <a:ext cx="4972516" cy="5178425"/>
          </a:xfrm>
        </p:spPr>
        <p:txBody>
          <a:bodyPr vert="horz" lIns="91440" tIns="45720" rIns="91440" bIns="45720" rtlCol="0" anchor="t">
            <a:normAutofit/>
          </a:bodyPr>
          <a:lstStyle/>
          <a:p>
            <a:pPr marL="0" indent="0">
              <a:lnSpc>
                <a:spcPct val="150000"/>
              </a:lnSpc>
              <a:buNone/>
            </a:pPr>
            <a:r>
              <a:rPr lang="en-US" sz="1400">
                <a:latin typeface="Segoe UI"/>
                <a:cs typeface="Segoe UI"/>
              </a:rPr>
              <a:t>In task 4, we tested how changing the amount of Noise in different datasets affects a neural network. </a:t>
            </a:r>
          </a:p>
          <a:p>
            <a:pPr marL="0" indent="0">
              <a:lnSpc>
                <a:spcPct val="150000"/>
              </a:lnSpc>
              <a:buNone/>
            </a:pPr>
            <a:r>
              <a:rPr lang="en-US" sz="1400" b="1">
                <a:latin typeface="Segoe UI"/>
                <a:cs typeface="Segoe UI"/>
              </a:rPr>
              <a:t>What is Data Noise?</a:t>
            </a:r>
          </a:p>
          <a:p>
            <a:pPr marL="0" indent="0">
              <a:lnSpc>
                <a:spcPct val="150000"/>
              </a:lnSpc>
              <a:buNone/>
            </a:pPr>
            <a:r>
              <a:rPr lang="en-US" sz="1400">
                <a:latin typeface="Segoe UI"/>
                <a:ea typeface="+mn-lt"/>
                <a:cs typeface="Segoe UI"/>
              </a:rPr>
              <a:t>Data noise is excess data that tends to clutter up datasets, making it harder for a neural network to learn from them.</a:t>
            </a:r>
            <a:endParaRPr lang="en-US" sz="1400">
              <a:latin typeface="Segoe UI"/>
              <a:cs typeface="Segoe UI"/>
            </a:endParaRPr>
          </a:p>
          <a:p>
            <a:pPr marL="0" indent="0">
              <a:lnSpc>
                <a:spcPct val="150000"/>
              </a:lnSpc>
              <a:buNone/>
            </a:pPr>
            <a:r>
              <a:rPr lang="en-US" sz="1400">
                <a:latin typeface="Segoe UI"/>
                <a:ea typeface="+mn-lt"/>
                <a:cs typeface="Segoe UI"/>
              </a:rPr>
              <a:t>While testing, we use a neural network with the </a:t>
            </a:r>
            <a:r>
              <a:rPr lang="en-US" sz="1400" err="1">
                <a:latin typeface="Segoe UI"/>
                <a:ea typeface="+mn-lt"/>
                <a:cs typeface="Segoe UI"/>
              </a:rPr>
              <a:t>ReLU</a:t>
            </a:r>
            <a:r>
              <a:rPr lang="en-US" sz="1400">
                <a:latin typeface="Segoe UI"/>
                <a:ea typeface="+mn-lt"/>
                <a:cs typeface="Segoe UI"/>
              </a:rPr>
              <a:t> function, utilizing all available features, hidden layers, and neurons.</a:t>
            </a:r>
            <a:r>
              <a:rPr lang="en-US" sz="1400">
                <a:latin typeface="Segoe UI"/>
                <a:cs typeface="Segoe UI"/>
              </a:rPr>
              <a:t> When changing the amount of noise in the existing datasets, we noticed that when the noise increased, the output became more chaotic.  </a:t>
            </a:r>
          </a:p>
        </p:txBody>
      </p:sp>
      <p:sp>
        <p:nvSpPr>
          <p:cNvPr id="10" name="TextBox 9">
            <a:extLst>
              <a:ext uri="{FF2B5EF4-FFF2-40B4-BE49-F238E27FC236}">
                <a16:creationId xmlns:a16="http://schemas.microsoft.com/office/drawing/2014/main" id="{47F66447-36E5-BCAB-2846-0ED37D3D1D0B}"/>
              </a:ext>
            </a:extLst>
          </p:cNvPr>
          <p:cNvSpPr txBox="1"/>
          <p:nvPr/>
        </p:nvSpPr>
        <p:spPr>
          <a:xfrm>
            <a:off x="7532989" y="2918006"/>
            <a:ext cx="2986715" cy="261610"/>
          </a:xfrm>
          <a:prstGeom prst="rect">
            <a:avLst/>
          </a:prstGeom>
          <a:noFill/>
        </p:spPr>
        <p:txBody>
          <a:bodyPr wrap="none" rtlCol="0">
            <a:spAutoFit/>
          </a:bodyPr>
          <a:lstStyle/>
          <a:p>
            <a:r>
              <a:rPr lang="en-US" sz="1100"/>
              <a:t>Figure 1 – Neural network with ReLU function.</a:t>
            </a:r>
          </a:p>
        </p:txBody>
      </p:sp>
      <p:sp>
        <p:nvSpPr>
          <p:cNvPr id="11" name="TextBox 10">
            <a:extLst>
              <a:ext uri="{FF2B5EF4-FFF2-40B4-BE49-F238E27FC236}">
                <a16:creationId xmlns:a16="http://schemas.microsoft.com/office/drawing/2014/main" id="{0AFAE67B-B32A-7C75-D102-246050938953}"/>
              </a:ext>
            </a:extLst>
          </p:cNvPr>
          <p:cNvSpPr txBox="1"/>
          <p:nvPr/>
        </p:nvSpPr>
        <p:spPr>
          <a:xfrm>
            <a:off x="6793484" y="5019872"/>
            <a:ext cx="4177747" cy="261610"/>
          </a:xfrm>
          <a:prstGeom prst="rect">
            <a:avLst/>
          </a:prstGeom>
          <a:noFill/>
        </p:spPr>
        <p:txBody>
          <a:bodyPr wrap="none" rtlCol="0">
            <a:spAutoFit/>
          </a:bodyPr>
          <a:lstStyle/>
          <a:p>
            <a:r>
              <a:rPr lang="en-US" sz="1100"/>
              <a:t>Figure 2 – Neural network with ReLU function with increased noise</a:t>
            </a:r>
          </a:p>
        </p:txBody>
      </p:sp>
      <p:pic>
        <p:nvPicPr>
          <p:cNvPr id="4" name="Picture 3" descr="A screenshot of a computer&#10;&#10;Description automatically generated">
            <a:extLst>
              <a:ext uri="{FF2B5EF4-FFF2-40B4-BE49-F238E27FC236}">
                <a16:creationId xmlns:a16="http://schemas.microsoft.com/office/drawing/2014/main" id="{ECDA72B7-E134-2C27-6003-669EDDA34D9B}"/>
              </a:ext>
            </a:extLst>
          </p:cNvPr>
          <p:cNvPicPr>
            <a:picLocks noChangeAspect="1"/>
          </p:cNvPicPr>
          <p:nvPr/>
        </p:nvPicPr>
        <p:blipFill>
          <a:blip r:embed="rId2"/>
          <a:srcRect t="16957" b="-435"/>
          <a:stretch/>
        </p:blipFill>
        <p:spPr>
          <a:xfrm>
            <a:off x="6217376" y="1484399"/>
            <a:ext cx="2728440" cy="13716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8E910AF-3722-A9AE-0550-79F6920E6295}"/>
              </a:ext>
            </a:extLst>
          </p:cNvPr>
          <p:cNvPicPr>
            <a:picLocks noChangeAspect="1"/>
          </p:cNvPicPr>
          <p:nvPr/>
        </p:nvPicPr>
        <p:blipFill>
          <a:blip r:embed="rId3"/>
          <a:stretch>
            <a:fillRect/>
          </a:stretch>
        </p:blipFill>
        <p:spPr>
          <a:xfrm>
            <a:off x="6045468" y="3413944"/>
            <a:ext cx="2975042" cy="13716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FB740F3-06BC-47BF-1A29-F93BE50117CA}"/>
              </a:ext>
            </a:extLst>
          </p:cNvPr>
          <p:cNvPicPr>
            <a:picLocks noChangeAspect="1"/>
          </p:cNvPicPr>
          <p:nvPr/>
        </p:nvPicPr>
        <p:blipFill>
          <a:blip r:embed="rId4"/>
          <a:stretch>
            <a:fillRect/>
          </a:stretch>
        </p:blipFill>
        <p:spPr>
          <a:xfrm>
            <a:off x="9122484" y="3429000"/>
            <a:ext cx="2974728" cy="13716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8A225D6-51D2-83DE-57DC-F5CC1775DEF8}"/>
              </a:ext>
            </a:extLst>
          </p:cNvPr>
          <p:cNvPicPr>
            <a:picLocks noChangeAspect="1"/>
          </p:cNvPicPr>
          <p:nvPr/>
        </p:nvPicPr>
        <p:blipFill>
          <a:blip r:embed="rId5"/>
          <a:stretch>
            <a:fillRect/>
          </a:stretch>
        </p:blipFill>
        <p:spPr>
          <a:xfrm>
            <a:off x="9026346" y="1446612"/>
            <a:ext cx="3002807" cy="1371600"/>
          </a:xfrm>
          <a:prstGeom prst="rect">
            <a:avLst/>
          </a:prstGeom>
        </p:spPr>
      </p:pic>
    </p:spTree>
    <p:extLst>
      <p:ext uri="{BB962C8B-B14F-4D97-AF65-F5344CB8AC3E}">
        <p14:creationId xmlns:p14="http://schemas.microsoft.com/office/powerpoint/2010/main" val="2518899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88F64-945C-DCDF-7EFD-E7B33981B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30AF1-8F9F-385D-112D-62FD348F74AC}"/>
              </a:ext>
            </a:extLst>
          </p:cNvPr>
          <p:cNvSpPr>
            <a:spLocks noGrp="1"/>
          </p:cNvSpPr>
          <p:nvPr>
            <p:ph type="title"/>
          </p:nvPr>
        </p:nvSpPr>
        <p:spPr>
          <a:xfrm>
            <a:off x="629387" y="225425"/>
            <a:ext cx="5962650" cy="949325"/>
          </a:xfrm>
        </p:spPr>
        <p:txBody>
          <a:bodyPr>
            <a:normAutofit/>
          </a:bodyPr>
          <a:lstStyle/>
          <a:p>
            <a:r>
              <a:rPr lang="en-US" sz="2400" b="1">
                <a:latin typeface="Segoe UI"/>
                <a:cs typeface="Segoe UI"/>
              </a:rPr>
              <a:t>Task 5 – Dataset Exploration</a:t>
            </a:r>
          </a:p>
        </p:txBody>
      </p:sp>
      <p:sp>
        <p:nvSpPr>
          <p:cNvPr id="3" name="Content Placeholder 2">
            <a:extLst>
              <a:ext uri="{FF2B5EF4-FFF2-40B4-BE49-F238E27FC236}">
                <a16:creationId xmlns:a16="http://schemas.microsoft.com/office/drawing/2014/main" id="{33A2AF76-CFE3-4F47-E733-8F25A45BADC5}"/>
              </a:ext>
            </a:extLst>
          </p:cNvPr>
          <p:cNvSpPr>
            <a:spLocks noGrp="1"/>
          </p:cNvSpPr>
          <p:nvPr>
            <p:ph idx="1"/>
          </p:nvPr>
        </p:nvSpPr>
        <p:spPr>
          <a:xfrm>
            <a:off x="489558" y="906236"/>
            <a:ext cx="6102479" cy="5726339"/>
          </a:xfrm>
        </p:spPr>
        <p:txBody>
          <a:bodyPr vert="horz" lIns="91440" tIns="45720" rIns="91440" bIns="45720" rtlCol="0" anchor="t">
            <a:noAutofit/>
          </a:bodyPr>
          <a:lstStyle/>
          <a:p>
            <a:pPr marL="0" indent="0">
              <a:lnSpc>
                <a:spcPct val="150000"/>
              </a:lnSpc>
              <a:buNone/>
            </a:pPr>
            <a:r>
              <a:rPr lang="en-US" sz="1300" noProof="0">
                <a:latin typeface="Segoe UI" panose="020B0502040204020203" pitchFamily="34" charset="0"/>
                <a:cs typeface="Segoe UI" panose="020B0502040204020203" pitchFamily="34" charset="0"/>
              </a:rPr>
              <a:t>We have experimented with the different types of the datasets using the same neural network configurations. 2 hidden layers, 4 neurons in the first layer and 2 in second, learning rate at 0.01,the Tanh activation and 1k epochs for this exercise demonstration.</a:t>
            </a:r>
          </a:p>
          <a:p>
            <a:pPr marL="0" indent="0">
              <a:lnSpc>
                <a:spcPct val="150000"/>
              </a:lnSpc>
              <a:buNone/>
            </a:pPr>
            <a:r>
              <a:rPr lang="en-US" sz="1300" b="1">
                <a:latin typeface="Segoe UI" panose="020B0502040204020203" pitchFamily="34" charset="0"/>
                <a:cs typeface="Segoe UI" panose="020B0502040204020203" pitchFamily="34" charset="0"/>
              </a:rPr>
              <a:t>Circle dataset </a:t>
            </a:r>
            <a:r>
              <a:rPr lang="en-US" sz="1300">
                <a:latin typeface="Segoe UI" panose="020B0502040204020203" pitchFamily="34" charset="0"/>
                <a:cs typeface="Segoe UI" panose="020B0502040204020203" pitchFamily="34" charset="0"/>
              </a:rPr>
              <a:t>– Low learning rate supported the perfectly defined boundary between the two classes even with simple architecture. - Figure 1.</a:t>
            </a:r>
          </a:p>
          <a:p>
            <a:pPr marL="0" indent="0">
              <a:lnSpc>
                <a:spcPct val="150000"/>
              </a:lnSpc>
              <a:buNone/>
            </a:pPr>
            <a:r>
              <a:rPr lang="en-US" sz="1300" b="1" noProof="0">
                <a:latin typeface="Segoe UI" panose="020B0502040204020203" pitchFamily="34" charset="0"/>
                <a:cs typeface="Segoe UI" panose="020B0502040204020203" pitchFamily="34" charset="0"/>
              </a:rPr>
              <a:t>Exclusive </a:t>
            </a:r>
            <a:r>
              <a:rPr lang="en-US" sz="1300" b="1">
                <a:latin typeface="Segoe UI" panose="020B0502040204020203" pitchFamily="34" charset="0"/>
                <a:cs typeface="Segoe UI" panose="020B0502040204020203" pitchFamily="34" charset="0"/>
              </a:rPr>
              <a:t>or dataset </a:t>
            </a:r>
            <a:r>
              <a:rPr lang="en-US" sz="1300">
                <a:latin typeface="Segoe UI" panose="020B0502040204020203" pitchFamily="34" charset="0"/>
                <a:cs typeface="Segoe UI" panose="020B0502040204020203" pitchFamily="34" charset="0"/>
              </a:rPr>
              <a:t>– The network experienced more complex data distribution, and it has clearly defined nonlinear separation successfully. – Figure 2. More layers or neurons would improve the results further.</a:t>
            </a:r>
          </a:p>
          <a:p>
            <a:pPr marL="0" indent="0">
              <a:lnSpc>
                <a:spcPct val="150000"/>
              </a:lnSpc>
              <a:buNone/>
            </a:pPr>
            <a:r>
              <a:rPr lang="en-US" sz="1300" b="1" noProof="0">
                <a:latin typeface="Segoe UI" panose="020B0502040204020203" pitchFamily="34" charset="0"/>
                <a:cs typeface="Segoe UI" panose="020B0502040204020203" pitchFamily="34" charset="0"/>
              </a:rPr>
              <a:t>Gaussian dataset </a:t>
            </a:r>
            <a:r>
              <a:rPr lang="en-US" sz="1300" noProof="0">
                <a:latin typeface="Segoe UI" panose="020B0502040204020203" pitchFamily="34" charset="0"/>
                <a:cs typeface="Segoe UI" panose="020B0502040204020203" pitchFamily="34" charset="0"/>
              </a:rPr>
              <a:t>– Network handled this dataset with excellence. </a:t>
            </a:r>
            <a:r>
              <a:rPr lang="en-US" sz="1300">
                <a:latin typeface="Segoe UI" panose="020B0502040204020203" pitchFamily="34" charset="0"/>
                <a:cs typeface="Segoe UI" panose="020B0502040204020203" pitchFamily="34" charset="0"/>
              </a:rPr>
              <a:t>Simple and clean decision boundary as it can be seen in Figure 3. </a:t>
            </a:r>
          </a:p>
          <a:p>
            <a:pPr marL="0" indent="0">
              <a:lnSpc>
                <a:spcPct val="150000"/>
              </a:lnSpc>
              <a:buNone/>
            </a:pPr>
            <a:r>
              <a:rPr lang="en-US" sz="1300" b="1" noProof="0">
                <a:latin typeface="Segoe UI" panose="020B0502040204020203" pitchFamily="34" charset="0"/>
                <a:cs typeface="Segoe UI" panose="020B0502040204020203" pitchFamily="34" charset="0"/>
              </a:rPr>
              <a:t>Spiral dataset </a:t>
            </a:r>
            <a:r>
              <a:rPr lang="en-US" sz="1300" noProof="0">
                <a:latin typeface="Segoe UI" panose="020B0502040204020203" pitchFamily="34" charset="0"/>
                <a:cs typeface="Segoe UI" panose="020B0502040204020203" pitchFamily="34" charset="0"/>
              </a:rPr>
              <a:t>– Was the most challenging for the defined settings. The network struggled to learn complex curved boundary. – Figure 4.</a:t>
            </a:r>
          </a:p>
          <a:p>
            <a:pPr marL="0" indent="0">
              <a:lnSpc>
                <a:spcPct val="150000"/>
              </a:lnSpc>
              <a:buNone/>
            </a:pPr>
            <a:r>
              <a:rPr lang="en-US" sz="1300">
                <a:latin typeface="Segoe UI" panose="020B0502040204020203" pitchFamily="34" charset="0"/>
                <a:cs typeface="Segoe UI" panose="020B0502040204020203" pitchFamily="34" charset="0"/>
              </a:rPr>
              <a:t>Dataset complexity has direct impact on the neural network performance. Simple datasets like circle and gaussian can be handled with a basic architecture, whereas the complex dataset like XOR or spiral require deeper networks and longer training periods.</a:t>
            </a:r>
            <a:endParaRPr lang="en-US" sz="1300" noProof="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D034BCE-8D59-4045-6B79-CA9F3E1FA73A}"/>
              </a:ext>
            </a:extLst>
          </p:cNvPr>
          <p:cNvSpPr txBox="1"/>
          <p:nvPr/>
        </p:nvSpPr>
        <p:spPr>
          <a:xfrm>
            <a:off x="7327496" y="3339622"/>
            <a:ext cx="1638590" cy="261610"/>
          </a:xfrm>
          <a:prstGeom prst="rect">
            <a:avLst/>
          </a:prstGeom>
          <a:noFill/>
        </p:spPr>
        <p:txBody>
          <a:bodyPr wrap="none" rtlCol="0">
            <a:spAutoFit/>
          </a:bodyPr>
          <a:lstStyle/>
          <a:p>
            <a:r>
              <a:rPr lang="en-US" sz="1100"/>
              <a:t>Figure 1 – Circle dataset</a:t>
            </a:r>
          </a:p>
        </p:txBody>
      </p:sp>
      <p:pic>
        <p:nvPicPr>
          <p:cNvPr id="5" name="Picture 4" descr="A screen shot of a graph&#10;&#10;Description automatically generated">
            <a:extLst>
              <a:ext uri="{FF2B5EF4-FFF2-40B4-BE49-F238E27FC236}">
                <a16:creationId xmlns:a16="http://schemas.microsoft.com/office/drawing/2014/main" id="{099C9DC4-7682-010C-A21A-5A8E9E8EE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9402" y="970481"/>
            <a:ext cx="2255425" cy="2286000"/>
          </a:xfrm>
          <a:prstGeom prst="rect">
            <a:avLst/>
          </a:prstGeom>
        </p:spPr>
      </p:pic>
      <p:pic>
        <p:nvPicPr>
          <p:cNvPr id="8" name="Picture 7" descr="A graph with dots in the center&#10;&#10;Description automatically generated">
            <a:extLst>
              <a:ext uri="{FF2B5EF4-FFF2-40B4-BE49-F238E27FC236}">
                <a16:creationId xmlns:a16="http://schemas.microsoft.com/office/drawing/2014/main" id="{16CED8D8-34AE-4C68-BE44-42BC6097F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554" y="970481"/>
            <a:ext cx="2278475" cy="2286000"/>
          </a:xfrm>
          <a:prstGeom prst="rect">
            <a:avLst/>
          </a:prstGeom>
        </p:spPr>
      </p:pic>
      <p:pic>
        <p:nvPicPr>
          <p:cNvPr id="13" name="Picture 12" descr="A graph with dots and lines&#10;&#10;Description automatically generated with medium confidence">
            <a:extLst>
              <a:ext uri="{FF2B5EF4-FFF2-40B4-BE49-F238E27FC236}">
                <a16:creationId xmlns:a16="http://schemas.microsoft.com/office/drawing/2014/main" id="{7AF82E8B-4DC9-801A-7992-862880669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9979" y="3675778"/>
            <a:ext cx="2293625" cy="2286000"/>
          </a:xfrm>
          <a:prstGeom prst="rect">
            <a:avLst/>
          </a:prstGeom>
        </p:spPr>
      </p:pic>
      <p:pic>
        <p:nvPicPr>
          <p:cNvPr id="15" name="Picture 14" descr="A graph showing a spiral of dots&#10;&#10;Description automatically generated">
            <a:extLst>
              <a:ext uri="{FF2B5EF4-FFF2-40B4-BE49-F238E27FC236}">
                <a16:creationId xmlns:a16="http://schemas.microsoft.com/office/drawing/2014/main" id="{3203F7F9-2D40-7ECF-C343-D540EE85F15D}"/>
              </a:ext>
            </a:extLst>
          </p:cNvPr>
          <p:cNvPicPr>
            <a:picLocks noChangeAspect="1"/>
          </p:cNvPicPr>
          <p:nvPr/>
        </p:nvPicPr>
        <p:blipFill>
          <a:blip r:embed="rId5">
            <a:extLst>
              <a:ext uri="{28A0092B-C50C-407E-A947-70E740481C1C}">
                <a14:useLocalDpi xmlns:a14="http://schemas.microsoft.com/office/drawing/2010/main" val="0"/>
              </a:ext>
            </a:extLst>
          </a:blip>
          <a:srcRect r="3250"/>
          <a:stretch/>
        </p:blipFill>
        <p:spPr>
          <a:xfrm>
            <a:off x="9621777" y="3675778"/>
            <a:ext cx="2370675" cy="2286000"/>
          </a:xfrm>
          <a:prstGeom prst="rect">
            <a:avLst/>
          </a:prstGeom>
        </p:spPr>
      </p:pic>
      <p:sp>
        <p:nvSpPr>
          <p:cNvPr id="16" name="TextBox 15">
            <a:extLst>
              <a:ext uri="{FF2B5EF4-FFF2-40B4-BE49-F238E27FC236}">
                <a16:creationId xmlns:a16="http://schemas.microsoft.com/office/drawing/2014/main" id="{4B4EDCA8-01E2-C12F-0F4C-C8278B578D29}"/>
              </a:ext>
            </a:extLst>
          </p:cNvPr>
          <p:cNvSpPr txBox="1"/>
          <p:nvPr/>
        </p:nvSpPr>
        <p:spPr>
          <a:xfrm>
            <a:off x="9883624" y="3307719"/>
            <a:ext cx="1846980" cy="261610"/>
          </a:xfrm>
          <a:prstGeom prst="rect">
            <a:avLst/>
          </a:prstGeom>
          <a:noFill/>
        </p:spPr>
        <p:txBody>
          <a:bodyPr wrap="none" rtlCol="0">
            <a:spAutoFit/>
          </a:bodyPr>
          <a:lstStyle/>
          <a:p>
            <a:r>
              <a:rPr lang="en-US" sz="1100"/>
              <a:t>Figure 1 – Exclusive dataset</a:t>
            </a:r>
          </a:p>
        </p:txBody>
      </p:sp>
      <p:sp>
        <p:nvSpPr>
          <p:cNvPr id="17" name="TextBox 16">
            <a:extLst>
              <a:ext uri="{FF2B5EF4-FFF2-40B4-BE49-F238E27FC236}">
                <a16:creationId xmlns:a16="http://schemas.microsoft.com/office/drawing/2014/main" id="{78C034B0-000D-A049-D7F9-474CADD6A628}"/>
              </a:ext>
            </a:extLst>
          </p:cNvPr>
          <p:cNvSpPr txBox="1"/>
          <p:nvPr/>
        </p:nvSpPr>
        <p:spPr>
          <a:xfrm>
            <a:off x="7219294" y="6119465"/>
            <a:ext cx="1854995" cy="261610"/>
          </a:xfrm>
          <a:prstGeom prst="rect">
            <a:avLst/>
          </a:prstGeom>
          <a:noFill/>
        </p:spPr>
        <p:txBody>
          <a:bodyPr wrap="none" rtlCol="0">
            <a:spAutoFit/>
          </a:bodyPr>
          <a:lstStyle/>
          <a:p>
            <a:r>
              <a:rPr lang="en-US" sz="1100"/>
              <a:t>Figure 1 – Gaussian dataset</a:t>
            </a:r>
          </a:p>
        </p:txBody>
      </p:sp>
      <p:sp>
        <p:nvSpPr>
          <p:cNvPr id="18" name="TextBox 17">
            <a:extLst>
              <a:ext uri="{FF2B5EF4-FFF2-40B4-BE49-F238E27FC236}">
                <a16:creationId xmlns:a16="http://schemas.microsoft.com/office/drawing/2014/main" id="{A4133142-31AC-2407-3786-51ECA26D24F8}"/>
              </a:ext>
            </a:extLst>
          </p:cNvPr>
          <p:cNvSpPr txBox="1"/>
          <p:nvPr/>
        </p:nvSpPr>
        <p:spPr>
          <a:xfrm>
            <a:off x="9993430" y="6119465"/>
            <a:ext cx="1627369" cy="261610"/>
          </a:xfrm>
          <a:prstGeom prst="rect">
            <a:avLst/>
          </a:prstGeom>
          <a:noFill/>
        </p:spPr>
        <p:txBody>
          <a:bodyPr wrap="none" rtlCol="0">
            <a:spAutoFit/>
          </a:bodyPr>
          <a:lstStyle/>
          <a:p>
            <a:r>
              <a:rPr lang="en-US" sz="1100"/>
              <a:t>Figure 1 – Spiral dataset</a:t>
            </a:r>
          </a:p>
        </p:txBody>
      </p:sp>
    </p:spTree>
    <p:extLst>
      <p:ext uri="{BB962C8B-B14F-4D97-AF65-F5344CB8AC3E}">
        <p14:creationId xmlns:p14="http://schemas.microsoft.com/office/powerpoint/2010/main" val="8527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7961-2057-0D5B-F5AC-A1578314C44A}"/>
              </a:ext>
            </a:extLst>
          </p:cNvPr>
          <p:cNvSpPr>
            <a:spLocks noGrp="1"/>
          </p:cNvSpPr>
          <p:nvPr>
            <p:ph type="title"/>
          </p:nvPr>
        </p:nvSpPr>
        <p:spPr/>
        <p:txBody>
          <a:bodyPr>
            <a:normAutofit/>
          </a:bodyPr>
          <a:lstStyle/>
          <a:p>
            <a:r>
              <a:rPr lang="en-US" sz="2400" b="1">
                <a:latin typeface="Segoe UI"/>
                <a:cs typeface="Segoe UI"/>
              </a:rPr>
              <a:t>Conclusion / Individual Reflection</a:t>
            </a:r>
          </a:p>
        </p:txBody>
      </p:sp>
      <p:sp>
        <p:nvSpPr>
          <p:cNvPr id="3" name="Content Placeholder 2">
            <a:extLst>
              <a:ext uri="{FF2B5EF4-FFF2-40B4-BE49-F238E27FC236}">
                <a16:creationId xmlns:a16="http://schemas.microsoft.com/office/drawing/2014/main" id="{2FAF8ACE-B7E2-B503-F173-A885BC3D1BE0}"/>
              </a:ext>
            </a:extLst>
          </p:cNvPr>
          <p:cNvSpPr>
            <a:spLocks noGrp="1"/>
          </p:cNvSpPr>
          <p:nvPr>
            <p:ph idx="1"/>
          </p:nvPr>
        </p:nvSpPr>
        <p:spPr>
          <a:xfrm>
            <a:off x="838200" y="1395663"/>
            <a:ext cx="10515600" cy="5380522"/>
          </a:xfrm>
        </p:spPr>
        <p:txBody>
          <a:bodyPr vert="horz" lIns="91440" tIns="45720" rIns="91440" bIns="45720" rtlCol="0" anchor="t">
            <a:normAutofit/>
          </a:bodyPr>
          <a:lstStyle/>
          <a:p>
            <a:pPr marL="0" indent="0">
              <a:lnSpc>
                <a:spcPct val="150000"/>
              </a:lnSpc>
              <a:buNone/>
            </a:pPr>
            <a:r>
              <a:rPr lang="en-US" sz="1300">
                <a:latin typeface="Segoe UI"/>
                <a:cs typeface="Segoe UI"/>
              </a:rPr>
              <a:t>Our findings from using TensorFlow have shed light on the broader significance of neural networks. We have learned that by experimenting with various parameters such as activation function, learning rates, data noise and hidden layers we can significantly differentiate the desired outcome. </a:t>
            </a:r>
            <a:r>
              <a:rPr lang="en-US" sz="1300">
                <a:latin typeface="Segoe UI"/>
                <a:ea typeface="+mn-lt"/>
                <a:cs typeface="Segoe UI"/>
              </a:rPr>
              <a:t>The findings offer key insights for neural network practitioners, researchers, and educators, guiding model selection and training strategies. They highlight the importance of understanding how networks adapt to various conditions, aiding in the advancement of this machine learning technique. </a:t>
            </a:r>
          </a:p>
          <a:p>
            <a:pPr>
              <a:lnSpc>
                <a:spcPct val="150000"/>
              </a:lnSpc>
            </a:pPr>
            <a:r>
              <a:rPr lang="en-US" sz="1300">
                <a:latin typeface="Segoe UI"/>
                <a:ea typeface="+mn-lt"/>
                <a:cs typeface="Segoe UI"/>
              </a:rPr>
              <a:t>The hands-on experience confirmed the importance to understand the neural networks. Designing effective neural network involves careful definition of the parameters, especially in real life scenarios such as medical image analysis. The right balance between speed, accuracy and generalization is important. – </a:t>
            </a:r>
            <a:r>
              <a:rPr lang="en-US" sz="1300" b="1" i="1">
                <a:latin typeface="Segoe UI"/>
                <a:ea typeface="+mn-lt"/>
                <a:cs typeface="Segoe UI"/>
              </a:rPr>
              <a:t>Martin Demel</a:t>
            </a:r>
          </a:p>
          <a:p>
            <a:pPr>
              <a:lnSpc>
                <a:spcPct val="150000"/>
              </a:lnSpc>
            </a:pPr>
            <a:r>
              <a:rPr lang="en-US" sz="1300">
                <a:latin typeface="Segoe UI"/>
                <a:ea typeface="+mn-lt"/>
                <a:cs typeface="Segoe UI"/>
              </a:rPr>
              <a:t>Using TensorFlow taught us how neural networks function and how different setting, like the number of neurons and learning rates, can change their results. </a:t>
            </a:r>
            <a:r>
              <a:rPr lang="en-US" sz="1300">
                <a:ea typeface="+mn-lt"/>
                <a:cs typeface="+mn-lt"/>
              </a:rPr>
              <a:t>Doing so showed us how to adjust the networks to achieve enhanced performance.</a:t>
            </a:r>
            <a:r>
              <a:rPr lang="en-US" sz="1300">
                <a:latin typeface="Aptos"/>
                <a:ea typeface="+mn-lt"/>
                <a:cs typeface="Segoe UI"/>
              </a:rPr>
              <a:t>.</a:t>
            </a:r>
            <a:r>
              <a:rPr lang="en-US" sz="1300">
                <a:latin typeface="Segoe UI"/>
                <a:ea typeface="+mn-lt"/>
                <a:cs typeface="Segoe UI"/>
              </a:rPr>
              <a:t> - </a:t>
            </a:r>
            <a:r>
              <a:rPr lang="en-US" sz="1300" b="1" i="1">
                <a:latin typeface="Segoe UI"/>
                <a:ea typeface="+mn-lt"/>
                <a:cs typeface="Segoe UI"/>
              </a:rPr>
              <a:t>Brandie Griffin</a:t>
            </a:r>
          </a:p>
          <a:p>
            <a:pPr>
              <a:lnSpc>
                <a:spcPct val="150000"/>
              </a:lnSpc>
            </a:pPr>
            <a:r>
              <a:rPr lang="en-US" sz="1300">
                <a:latin typeface="Segoe UI"/>
                <a:cs typeface="Segoe UI"/>
              </a:rPr>
              <a:t>Personally, using TensorFlow helped me visualize the workflow of neural networks. By experimenting with the activation functions, hidden layer, learning rate, data Noise, and the different datasets, I was able to really visualize how modern AI models are capable of taking data and transforming it into useful information. - </a:t>
            </a:r>
            <a:r>
              <a:rPr lang="en-US" sz="1300" b="1" i="1">
                <a:latin typeface="Segoe UI"/>
                <a:cs typeface="Segoe UI"/>
              </a:rPr>
              <a:t>Jordan Allen</a:t>
            </a:r>
          </a:p>
          <a:p>
            <a:r>
              <a:rPr lang="en-US" sz="1200">
                <a:latin typeface="Segoe UI"/>
                <a:cs typeface="Segoe UI"/>
              </a:rPr>
              <a:t>Through this hands-on exploration, we have gained a deeper understanding of how neural networks process different types of data. TensorFlow Playground offers a simplified yet powerful environment to observe the effects of various parameters like activation functions, learning rates, and neuron counts. Some challenges faced included overfitting in certain datasets when using deep networks, which was mitigated by reducing the number of neurons and adding regularization. These insights are vital for developing efficient and robust neural networks, applicable to a wide range of machine learning tasks. - </a:t>
            </a:r>
            <a:r>
              <a:rPr lang="en-US" sz="1200" b="1">
                <a:latin typeface="Segoe UI"/>
                <a:cs typeface="Segoe UI"/>
              </a:rPr>
              <a:t>Marvin </a:t>
            </a:r>
            <a:r>
              <a:rPr lang="en-US" sz="1200" b="1" err="1">
                <a:latin typeface="Segoe UI"/>
                <a:cs typeface="Segoe UI"/>
              </a:rPr>
              <a:t>Azuogu</a:t>
            </a:r>
            <a:endParaRPr lang="en-US" sz="1200" err="1">
              <a:latin typeface="Segoe UI"/>
              <a:cs typeface="Segoe UI"/>
            </a:endParaRPr>
          </a:p>
          <a:p>
            <a:endParaRPr lang="en-US" sz="1200" b="1">
              <a:latin typeface="Segoe UI" panose="020B0502040204020203" pitchFamily="34" charset="0"/>
              <a:cs typeface="Segoe UI" panose="020B0502040204020203" pitchFamily="34" charset="0"/>
            </a:endParaRPr>
          </a:p>
          <a:p>
            <a:pPr>
              <a:lnSpc>
                <a:spcPct val="150000"/>
              </a:lnSpc>
            </a:pPr>
            <a:endParaRPr lang="en-US" sz="1300" b="1" i="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9713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1FC02-6D0D-A657-EAB9-A1067B6426AD}"/>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References</a:t>
            </a:r>
          </a:p>
        </p:txBody>
      </p:sp>
      <p:sp>
        <p:nvSpPr>
          <p:cNvPr id="3" name="Content Placeholder 2">
            <a:extLst>
              <a:ext uri="{FF2B5EF4-FFF2-40B4-BE49-F238E27FC236}">
                <a16:creationId xmlns:a16="http://schemas.microsoft.com/office/drawing/2014/main" id="{02299469-E13D-9464-05AF-126273E25FA3}"/>
              </a:ext>
            </a:extLst>
          </p:cNvPr>
          <p:cNvSpPr>
            <a:spLocks noGrp="1"/>
          </p:cNvSpPr>
          <p:nvPr>
            <p:ph idx="1"/>
          </p:nvPr>
        </p:nvSpPr>
        <p:spPr/>
        <p:txBody>
          <a:bodyPr vert="horz" lIns="91440" tIns="45720" rIns="91440" bIns="45720" rtlCol="0" anchor="t">
            <a:normAutofit/>
          </a:bodyPr>
          <a:lstStyle/>
          <a:p>
            <a:pPr>
              <a:lnSpc>
                <a:spcPct val="150000"/>
              </a:lnSpc>
            </a:pPr>
            <a:r>
              <a:rPr lang="en-US" sz="1400" err="1">
                <a:latin typeface="Segoe UI" panose="020B0502040204020203" pitchFamily="34" charset="0"/>
                <a:cs typeface="Segoe UI" panose="020B0502040204020203" pitchFamily="34" charset="0"/>
              </a:rPr>
              <a:t>GeeksforGeeks</a:t>
            </a:r>
            <a:r>
              <a:rPr lang="en-US" sz="1400">
                <a:latin typeface="Segoe UI" panose="020B0502040204020203" pitchFamily="34" charset="0"/>
                <a:cs typeface="Segoe UI" panose="020B0502040204020203" pitchFamily="34" charset="0"/>
              </a:rPr>
              <a:t>. (2024d, July 25). Why is ReLU used as an activation function? </a:t>
            </a:r>
            <a:r>
              <a:rPr lang="en-US" sz="1400" err="1">
                <a:latin typeface="Segoe UI" panose="020B0502040204020203" pitchFamily="34" charset="0"/>
                <a:cs typeface="Segoe UI" panose="020B0502040204020203" pitchFamily="34" charset="0"/>
              </a:rPr>
              <a:t>GeeksforGeeks</a:t>
            </a:r>
            <a:r>
              <a:rPr lang="en-US" sz="1400">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hlinkClick r:id="rId2"/>
              </a:rPr>
              <a:t>https://www.geeksforgeeks.org/why-is-relu-used-as-an-activation-function/</a:t>
            </a:r>
            <a:r>
              <a:rPr lang="en-US" sz="1400">
                <a:latin typeface="Segoe UI" panose="020B0502040204020203" pitchFamily="34" charset="0"/>
                <a:cs typeface="Segoe UI" panose="020B0502040204020203" pitchFamily="34" charset="0"/>
              </a:rPr>
              <a:t> </a:t>
            </a:r>
          </a:p>
          <a:p>
            <a:pPr>
              <a:lnSpc>
                <a:spcPct val="150000"/>
              </a:lnSpc>
            </a:pPr>
            <a:r>
              <a:rPr lang="en-US" sz="1400">
                <a:latin typeface="Segoe UI" panose="020B0502040204020203" pitchFamily="34" charset="0"/>
                <a:cs typeface="Segoe UI" panose="020B0502040204020203" pitchFamily="34" charset="0"/>
              </a:rPr>
              <a:t>Ali, M. (2024, September 12). Introduction to activation functions in neural networks. </a:t>
            </a:r>
            <a:r>
              <a:rPr lang="en-US" sz="1400">
                <a:latin typeface="Segoe UI" panose="020B0502040204020203" pitchFamily="34" charset="0"/>
                <a:cs typeface="Segoe UI" panose="020B0502040204020203" pitchFamily="34" charset="0"/>
                <a:hlinkClick r:id="rId3"/>
              </a:rPr>
              <a:t>https://www.datacamp.com/tutorial/introduction-to-activation-functions-in-neural-networks</a:t>
            </a:r>
            <a:r>
              <a:rPr lang="en-US" sz="1400">
                <a:latin typeface="Segoe UI" panose="020B0502040204020203" pitchFamily="34" charset="0"/>
                <a:cs typeface="Segoe UI" panose="020B0502040204020203" pitchFamily="34" charset="0"/>
              </a:rPr>
              <a:t> </a:t>
            </a:r>
          </a:p>
          <a:p>
            <a:pPr>
              <a:lnSpc>
                <a:spcPct val="150000"/>
              </a:lnSpc>
            </a:pPr>
            <a:r>
              <a:rPr lang="en-US" sz="1400">
                <a:latin typeface="Segoe UI" panose="020B0502040204020203" pitchFamily="34" charset="0"/>
                <a:cs typeface="Segoe UI" panose="020B0502040204020203" pitchFamily="34" charset="0"/>
              </a:rPr>
              <a:t>Nik. (2023, October 15). TANH Activation Function for Deep Learning: A complete guide. </a:t>
            </a:r>
            <a:r>
              <a:rPr lang="en-US" sz="1400" err="1">
                <a:latin typeface="Segoe UI" panose="020B0502040204020203" pitchFamily="34" charset="0"/>
                <a:cs typeface="Segoe UI" panose="020B0502040204020203" pitchFamily="34" charset="0"/>
              </a:rPr>
              <a:t>Datagy</a:t>
            </a:r>
            <a:r>
              <a:rPr lang="en-US" sz="1400">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hlinkClick r:id="rId4"/>
              </a:rPr>
              <a:t>https://datagy.io/tanh-activation-function/</a:t>
            </a:r>
            <a:r>
              <a:rPr lang="en-US" sz="1400">
                <a:latin typeface="Segoe UI" panose="020B0502040204020203" pitchFamily="34" charset="0"/>
                <a:cs typeface="Segoe UI" panose="020B0502040204020203" pitchFamily="34" charset="0"/>
              </a:rPr>
              <a:t> </a:t>
            </a:r>
          </a:p>
          <a:p>
            <a:pPr>
              <a:lnSpc>
                <a:spcPct val="150000"/>
              </a:lnSpc>
            </a:pPr>
            <a:r>
              <a:rPr lang="en-US" sz="1400" err="1">
                <a:latin typeface="Segoe UI" panose="020B0502040204020203" pitchFamily="34" charset="0"/>
                <a:cs typeface="Segoe UI" panose="020B0502040204020203" pitchFamily="34" charset="0"/>
              </a:rPr>
              <a:t>GeeksforGeeks</a:t>
            </a:r>
            <a:r>
              <a:rPr lang="en-US" sz="1400">
                <a:latin typeface="Segoe UI" panose="020B0502040204020203" pitchFamily="34" charset="0"/>
                <a:cs typeface="Segoe UI" panose="020B0502040204020203" pitchFamily="34" charset="0"/>
              </a:rPr>
              <a:t>. (2024d, July 16). Activation functions in Neural Networks. </a:t>
            </a:r>
            <a:r>
              <a:rPr lang="en-US" sz="1400" err="1">
                <a:latin typeface="Segoe UI" panose="020B0502040204020203" pitchFamily="34" charset="0"/>
                <a:cs typeface="Segoe UI" panose="020B0502040204020203" pitchFamily="34" charset="0"/>
              </a:rPr>
              <a:t>GeeksforGeeks</a:t>
            </a:r>
            <a:r>
              <a:rPr lang="en-US" sz="1400">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hlinkClick r:id="rId5"/>
              </a:rPr>
              <a:t>https://www.geeksforgeeks.org/activation-functions-neural-networks/#sigmoid-function</a:t>
            </a:r>
            <a:r>
              <a:rPr lang="en-US" sz="1400">
                <a:latin typeface="Segoe UI" panose="020B0502040204020203" pitchFamily="34" charset="0"/>
                <a:cs typeface="Segoe UI" panose="020B0502040204020203" pitchFamily="34" charset="0"/>
              </a:rPr>
              <a:t> </a:t>
            </a:r>
          </a:p>
          <a:p>
            <a:pPr>
              <a:lnSpc>
                <a:spcPct val="150000"/>
              </a:lnSpc>
            </a:pPr>
            <a:r>
              <a:rPr lang="en-US" sz="1400">
                <a:latin typeface="Segoe UI" panose="020B0502040204020203" pitchFamily="34" charset="0"/>
                <a:ea typeface="+mn-lt"/>
                <a:cs typeface="Segoe UI" panose="020B0502040204020203" pitchFamily="34" charset="0"/>
              </a:rPr>
              <a:t>Wright, G. (2024, April 12). noisy data. Business Analytics. </a:t>
            </a:r>
            <a:r>
              <a:rPr lang="en-US" sz="1400">
                <a:latin typeface="Segoe UI" panose="020B0502040204020203" pitchFamily="34" charset="0"/>
                <a:ea typeface="+mn-lt"/>
                <a:cs typeface="Segoe UI" panose="020B0502040204020203" pitchFamily="34" charset="0"/>
                <a:hlinkClick r:id="rId6"/>
              </a:rPr>
              <a:t>https://www.techtarget.com/searchbusinessanalytics/definition/noisy-data</a:t>
            </a:r>
            <a:r>
              <a:rPr lang="en-US" sz="1400">
                <a:latin typeface="Segoe UI" panose="020B0502040204020203" pitchFamily="34" charset="0"/>
                <a:ea typeface="+mn-lt"/>
                <a:cs typeface="Segoe UI" panose="020B0502040204020203" pitchFamily="34" charset="0"/>
              </a:rPr>
              <a:t> </a:t>
            </a:r>
          </a:p>
          <a:p>
            <a:pPr>
              <a:lnSpc>
                <a:spcPct val="150000"/>
              </a:lnSpc>
            </a:pPr>
            <a:r>
              <a:rPr lang="en-US" sz="1400">
                <a:latin typeface="Segoe UI" panose="020B0502040204020203" pitchFamily="34" charset="0"/>
                <a:cs typeface="Segoe UI" panose="020B0502040204020203" pitchFamily="34" charset="0"/>
              </a:rPr>
              <a:t>Carter, D. S. a. S. (2024). Tensorflow — Neural Network playground. </a:t>
            </a:r>
            <a:r>
              <a:rPr lang="en-US" sz="1400">
                <a:latin typeface="Segoe UI" panose="020B0502040204020203" pitchFamily="34" charset="0"/>
                <a:cs typeface="Segoe UI" panose="020B0502040204020203" pitchFamily="34" charset="0"/>
                <a:hlinkClick r:id="rId7"/>
              </a:rPr>
              <a:t>https://playground.tensorflow.org/</a:t>
            </a:r>
            <a:r>
              <a:rPr lang="en-US" sz="1400">
                <a:latin typeface="Segoe UI" panose="020B0502040204020203" pitchFamily="34" charset="0"/>
                <a:ea typeface="+mn-lt"/>
                <a:cs typeface="Segoe UI" panose="020B0502040204020203" pitchFamily="34" charset="0"/>
              </a:rPr>
              <a:t> </a:t>
            </a: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51045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70B7-5CB1-F29C-1A45-4201A0954DD3}"/>
              </a:ext>
            </a:extLst>
          </p:cNvPr>
          <p:cNvSpPr>
            <a:spLocks noGrp="1"/>
          </p:cNvSpPr>
          <p:nvPr>
            <p:ph type="title"/>
          </p:nvPr>
        </p:nvSpPr>
        <p:spPr/>
        <p:txBody>
          <a:bodyPr>
            <a:normAutofit/>
          </a:bodyPr>
          <a:lstStyle/>
          <a:p>
            <a:r>
              <a:rPr lang="en-US" sz="2400" b="1">
                <a:latin typeface="Segoe UI"/>
                <a:cs typeface="Segoe UI"/>
              </a:rPr>
              <a:t>Abstract</a:t>
            </a:r>
          </a:p>
        </p:txBody>
      </p:sp>
      <p:sp>
        <p:nvSpPr>
          <p:cNvPr id="3" name="Content Placeholder 2">
            <a:extLst>
              <a:ext uri="{FF2B5EF4-FFF2-40B4-BE49-F238E27FC236}">
                <a16:creationId xmlns:a16="http://schemas.microsoft.com/office/drawing/2014/main" id="{743EA1AD-3798-5EA0-36DB-499DC4C936A8}"/>
              </a:ext>
            </a:extLst>
          </p:cNvPr>
          <p:cNvSpPr>
            <a:spLocks noGrp="1"/>
          </p:cNvSpPr>
          <p:nvPr>
            <p:ph idx="1"/>
          </p:nvPr>
        </p:nvSpPr>
        <p:spPr/>
        <p:txBody>
          <a:bodyPr>
            <a:normAutofit/>
          </a:bodyPr>
          <a:lstStyle/>
          <a:p>
            <a:pPr marL="0" indent="0">
              <a:lnSpc>
                <a:spcPct val="150000"/>
              </a:lnSpc>
              <a:buNone/>
            </a:pPr>
            <a:r>
              <a:rPr lang="en-US" sz="2000">
                <a:latin typeface="Segoe UI" panose="020B0502040204020203" pitchFamily="34" charset="0"/>
                <a:cs typeface="Segoe UI" panose="020B0502040204020203" pitchFamily="34" charset="0"/>
              </a:rPr>
              <a:t>This assignment aims to provide a foundational understanding of neural networks and their behavior using TensorFlow Playground, an interactive web-based tool. The team will explore core concepts such as neurons, layers, activation functions, and weights. Through hands-on experimentation with TensorFlow Playground, members will gain valuable insights into how different neural network configurations and parameter adjustments affect network performance.</a:t>
            </a:r>
          </a:p>
        </p:txBody>
      </p:sp>
    </p:spTree>
    <p:extLst>
      <p:ext uri="{BB962C8B-B14F-4D97-AF65-F5344CB8AC3E}">
        <p14:creationId xmlns:p14="http://schemas.microsoft.com/office/powerpoint/2010/main" val="408420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A11E-9D26-3ACE-6A4D-FAD9876DC8DC}"/>
              </a:ext>
            </a:extLst>
          </p:cNvPr>
          <p:cNvSpPr>
            <a:spLocks noGrp="1"/>
          </p:cNvSpPr>
          <p:nvPr>
            <p:ph type="title"/>
          </p:nvPr>
        </p:nvSpPr>
        <p:spPr>
          <a:xfrm>
            <a:off x="6417733" y="490537"/>
            <a:ext cx="5291663" cy="728663"/>
          </a:xfrm>
        </p:spPr>
        <p:txBody>
          <a:bodyPr anchor="b">
            <a:normAutofit/>
          </a:bodyPr>
          <a:lstStyle/>
          <a:p>
            <a:r>
              <a:rPr lang="en-US" sz="2400" b="1">
                <a:latin typeface="Segoe UI"/>
                <a:cs typeface="Segoe UI"/>
              </a:rPr>
              <a:t>Introduction</a:t>
            </a:r>
          </a:p>
        </p:txBody>
      </p:sp>
      <p:pic>
        <p:nvPicPr>
          <p:cNvPr id="5" name="Picture 4" descr="A network formed by white dots">
            <a:extLst>
              <a:ext uri="{FF2B5EF4-FFF2-40B4-BE49-F238E27FC236}">
                <a16:creationId xmlns:a16="http://schemas.microsoft.com/office/drawing/2014/main" id="{C0511F9E-641C-844C-B87F-3EE4715FA5FA}"/>
              </a:ext>
            </a:extLst>
          </p:cNvPr>
          <p:cNvPicPr>
            <a:picLocks noChangeAspect="1"/>
          </p:cNvPicPr>
          <p:nvPr/>
        </p:nvPicPr>
        <p:blipFill>
          <a:blip r:embed="rId2">
            <a:alphaModFix amt="39000"/>
          </a:blip>
          <a:srcRect l="3154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6B2EAB6F-8FF8-958A-0DB6-ED23EFBFC40E}"/>
              </a:ext>
            </a:extLst>
          </p:cNvPr>
          <p:cNvSpPr>
            <a:spLocks noGrp="1"/>
          </p:cNvSpPr>
          <p:nvPr>
            <p:ph idx="1"/>
          </p:nvPr>
        </p:nvSpPr>
        <p:spPr>
          <a:xfrm>
            <a:off x="6417734" y="1219201"/>
            <a:ext cx="5291663" cy="5392676"/>
          </a:xfrm>
        </p:spPr>
        <p:txBody>
          <a:bodyPr vert="horz" lIns="91440" tIns="45720" rIns="91440" bIns="45720" rtlCol="0" anchor="t">
            <a:noAutofit/>
          </a:bodyPr>
          <a:lstStyle/>
          <a:p>
            <a:pPr marL="0" indent="0">
              <a:lnSpc>
                <a:spcPct val="150000"/>
              </a:lnSpc>
              <a:buNone/>
            </a:pPr>
            <a:r>
              <a:rPr lang="en-US" sz="1600">
                <a:latin typeface="Segoe UI" panose="020B0502040204020203" pitchFamily="34" charset="0"/>
                <a:ea typeface="+mn-lt"/>
                <a:cs typeface="Segoe UI" panose="020B0502040204020203" pitchFamily="34" charset="0"/>
              </a:rPr>
              <a:t>Neural networks are a fundamental technology connected to Artificial Intelligence (AI) and Machine Learning. They are loosely model after the human brain. Neural networks are a series of interconnected layers of nodes or neurons that can process and learn from data. Each neuron in the network performs a simple computation, and through multiple layers, these networks can learn complex patterns, make predictions, and classify data with remarkable accuracy. Neural networks have revolutionized fields such as image recognition, natural language processing, and even autonomous systems. The ability to adapt and improve through experience makes them a powerful tool in tackling complex problems across various industries.</a:t>
            </a:r>
            <a:endParaRPr lang="en-US" sz="16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3204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9CB0BE-52C1-8325-B309-081606268FE4}"/>
              </a:ext>
            </a:extLst>
          </p:cNvPr>
          <p:cNvSpPr>
            <a:spLocks noGrp="1"/>
          </p:cNvSpPr>
          <p:nvPr>
            <p:ph sz="half" idx="1"/>
          </p:nvPr>
        </p:nvSpPr>
        <p:spPr>
          <a:xfrm>
            <a:off x="768625" y="1690688"/>
            <a:ext cx="5583190" cy="3902920"/>
          </a:xfrm>
        </p:spPr>
        <p:txBody>
          <a:bodyPr vert="horz" lIns="91440" tIns="45720" rIns="91440" bIns="45720" rtlCol="0" anchor="t">
            <a:noAutofit/>
          </a:bodyPr>
          <a:lstStyle/>
          <a:p>
            <a:pPr marL="0" indent="0">
              <a:lnSpc>
                <a:spcPct val="150000"/>
              </a:lnSpc>
              <a:buNone/>
            </a:pPr>
            <a:r>
              <a:rPr lang="en-US" sz="1400">
                <a:latin typeface="Segoe UI"/>
                <a:cs typeface="Segoe UI"/>
              </a:rPr>
              <a:t>In Task 1, we tested ReLU, Tanh, Sigmoid, and Linear activation functions to see how they performed in a neural network.</a:t>
            </a:r>
          </a:p>
        </p:txBody>
      </p:sp>
      <p:sp>
        <p:nvSpPr>
          <p:cNvPr id="9" name="Title 1">
            <a:extLst>
              <a:ext uri="{FF2B5EF4-FFF2-40B4-BE49-F238E27FC236}">
                <a16:creationId xmlns:a16="http://schemas.microsoft.com/office/drawing/2014/main" id="{EFB7DE29-DA2D-CD8E-A9F2-E7BEE26B77BB}"/>
              </a:ext>
            </a:extLst>
          </p:cNvPr>
          <p:cNvSpPr>
            <a:spLocks noGrp="1"/>
          </p:cNvSpPr>
          <p:nvPr>
            <p:ph type="title"/>
          </p:nvPr>
        </p:nvSpPr>
        <p:spPr>
          <a:xfrm>
            <a:off x="838200" y="365125"/>
            <a:ext cx="10515600" cy="1325563"/>
          </a:xfrm>
        </p:spPr>
        <p:txBody>
          <a:bodyPr>
            <a:normAutofit/>
          </a:bodyPr>
          <a:lstStyle/>
          <a:p>
            <a:r>
              <a:rPr lang="en-US" sz="2400" b="1">
                <a:latin typeface="Segoe UI"/>
                <a:cs typeface="Segoe UI"/>
              </a:rPr>
              <a:t>Task 1 – Activation Functions 1/5</a:t>
            </a:r>
          </a:p>
        </p:txBody>
      </p:sp>
      <p:graphicFrame>
        <p:nvGraphicFramePr>
          <p:cNvPr id="24" name="Content Placeholder 11">
            <a:extLst>
              <a:ext uri="{FF2B5EF4-FFF2-40B4-BE49-F238E27FC236}">
                <a16:creationId xmlns:a16="http://schemas.microsoft.com/office/drawing/2014/main" id="{2AAB9672-80D0-0C92-4DA4-5B32050E5FDC}"/>
              </a:ext>
            </a:extLst>
          </p:cNvPr>
          <p:cNvGraphicFramePr>
            <a:graphicFrameLocks/>
          </p:cNvGraphicFramePr>
          <p:nvPr>
            <p:extLst>
              <p:ext uri="{D42A27DB-BD31-4B8C-83A1-F6EECF244321}">
                <p14:modId xmlns:p14="http://schemas.microsoft.com/office/powerpoint/2010/main" val="2796901454"/>
              </p:ext>
            </p:extLst>
          </p:nvPr>
        </p:nvGraphicFramePr>
        <p:xfrm>
          <a:off x="6623122" y="512306"/>
          <a:ext cx="5181600" cy="5497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 name="Picture 24" descr="A screen shot of a graph&#10;&#10;Description automatically generated">
            <a:extLst>
              <a:ext uri="{FF2B5EF4-FFF2-40B4-BE49-F238E27FC236}">
                <a16:creationId xmlns:a16="http://schemas.microsoft.com/office/drawing/2014/main" id="{ACA6E278-B6F0-F8C6-4659-EA87ACAC107D}"/>
              </a:ext>
            </a:extLst>
          </p:cNvPr>
          <p:cNvPicPr>
            <a:picLocks noChangeAspect="1"/>
          </p:cNvPicPr>
          <p:nvPr/>
        </p:nvPicPr>
        <p:blipFill>
          <a:blip r:embed="rId7"/>
          <a:stretch>
            <a:fillRect/>
          </a:stretch>
        </p:blipFill>
        <p:spPr>
          <a:xfrm>
            <a:off x="3454673" y="2884319"/>
            <a:ext cx="2351314" cy="3282245"/>
          </a:xfrm>
          <a:prstGeom prst="rect">
            <a:avLst/>
          </a:prstGeom>
        </p:spPr>
      </p:pic>
      <p:pic>
        <p:nvPicPr>
          <p:cNvPr id="26" name="Picture 25" descr="A screen shot of a diagram&#10;&#10;Description automatically generated">
            <a:extLst>
              <a:ext uri="{FF2B5EF4-FFF2-40B4-BE49-F238E27FC236}">
                <a16:creationId xmlns:a16="http://schemas.microsoft.com/office/drawing/2014/main" id="{3E01C472-53F7-EF7D-EDA2-DDE8E3D15AA3}"/>
              </a:ext>
            </a:extLst>
          </p:cNvPr>
          <p:cNvPicPr>
            <a:picLocks noChangeAspect="1"/>
          </p:cNvPicPr>
          <p:nvPr/>
        </p:nvPicPr>
        <p:blipFill>
          <a:blip r:embed="rId8"/>
          <a:stretch>
            <a:fillRect/>
          </a:stretch>
        </p:blipFill>
        <p:spPr>
          <a:xfrm>
            <a:off x="768625" y="2884319"/>
            <a:ext cx="2235126" cy="3381555"/>
          </a:xfrm>
          <a:prstGeom prst="rect">
            <a:avLst/>
          </a:prstGeom>
        </p:spPr>
      </p:pic>
    </p:spTree>
    <p:extLst>
      <p:ext uri="{BB962C8B-B14F-4D97-AF65-F5344CB8AC3E}">
        <p14:creationId xmlns:p14="http://schemas.microsoft.com/office/powerpoint/2010/main" val="1694188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367DA-6D7B-7C45-0F82-4AD85EBA359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11DDA-3F03-9DA9-0B19-7429576B85CF}"/>
              </a:ext>
            </a:extLst>
          </p:cNvPr>
          <p:cNvSpPr>
            <a:spLocks noGrp="1"/>
          </p:cNvSpPr>
          <p:nvPr>
            <p:ph sz="half" idx="1"/>
          </p:nvPr>
        </p:nvSpPr>
        <p:spPr>
          <a:xfrm>
            <a:off x="768625" y="1690688"/>
            <a:ext cx="5583190" cy="3902920"/>
          </a:xfrm>
        </p:spPr>
        <p:txBody>
          <a:bodyPr vert="horz" lIns="91440" tIns="45720" rIns="91440" bIns="45720" rtlCol="0" anchor="t">
            <a:noAutofit/>
          </a:bodyPr>
          <a:lstStyle/>
          <a:p>
            <a:pPr marL="0" indent="0">
              <a:lnSpc>
                <a:spcPct val="150000"/>
              </a:lnSpc>
              <a:buNone/>
            </a:pPr>
            <a:r>
              <a:rPr lang="en-US" sz="1400">
                <a:latin typeface="Segoe UI" panose="020B0502040204020203" pitchFamily="34" charset="0"/>
                <a:cs typeface="Segoe UI" panose="020B0502040204020203" pitchFamily="34" charset="0"/>
              </a:rPr>
              <a:t>To begin, we first start by exploring and testing the ReLU Activation functions using the default network setup. The ReLU Activation functions is known for being  simplistic, non-saturating, and sparsity. – Figure 1.</a:t>
            </a:r>
          </a:p>
          <a:p>
            <a:pPr marL="0" indent="0">
              <a:lnSpc>
                <a:spcPct val="150000"/>
              </a:lnSpc>
              <a:buNone/>
            </a:pPr>
            <a:endParaRPr lang="en-US" sz="1400">
              <a:latin typeface="Segoe UI" panose="020B0502040204020203" pitchFamily="34" charset="0"/>
              <a:cs typeface="Segoe UI" panose="020B0502040204020203" pitchFamily="34" charset="0"/>
            </a:endParaRPr>
          </a:p>
          <a:p>
            <a:pPr marL="0" indent="0">
              <a:lnSpc>
                <a:spcPct val="150000"/>
              </a:lnSpc>
              <a:buNone/>
            </a:pPr>
            <a:r>
              <a:rPr lang="en-US" sz="1400">
                <a:latin typeface="Segoe UI" panose="020B0502040204020203" pitchFamily="34" charset="0"/>
                <a:cs typeface="Segoe UI" panose="020B0502040204020203" pitchFamily="34" charset="0"/>
              </a:rPr>
              <a:t>As a result, we noticed while running basic testing that the ReLU activation function was able to easily handle the majority of the available datasets.  </a:t>
            </a:r>
          </a:p>
          <a:p>
            <a:pPr marL="0" indent="0">
              <a:lnSpc>
                <a:spcPct val="150000"/>
              </a:lnSpc>
              <a:buNone/>
            </a:pPr>
            <a:endParaRPr lang="en-US" sz="1400">
              <a:latin typeface="Segoe UI" panose="020B0502040204020203" pitchFamily="34" charset="0"/>
              <a:cs typeface="Segoe UI" panose="020B0502040204020203" pitchFamily="34" charset="0"/>
            </a:endParaRPr>
          </a:p>
          <a:p>
            <a:pPr marL="0" indent="0">
              <a:lnSpc>
                <a:spcPct val="150000"/>
              </a:lnSpc>
              <a:buNone/>
            </a:pPr>
            <a:r>
              <a:rPr lang="en-US" sz="1400">
                <a:latin typeface="Segoe UI" panose="020B0502040204020203" pitchFamily="34" charset="0"/>
                <a:cs typeface="Segoe UI" panose="020B0502040204020203" pitchFamily="34" charset="0"/>
              </a:rPr>
              <a:t>However, when it came to the spiral dataset, the  ReLU activation function needed significantly more neurons to achieve a possible solution. – Figure 2.</a:t>
            </a:r>
          </a:p>
        </p:txBody>
      </p:sp>
      <p:sp>
        <p:nvSpPr>
          <p:cNvPr id="9" name="Title 1">
            <a:extLst>
              <a:ext uri="{FF2B5EF4-FFF2-40B4-BE49-F238E27FC236}">
                <a16:creationId xmlns:a16="http://schemas.microsoft.com/office/drawing/2014/main" id="{1260BB14-CC76-AE32-F384-B93F03640332}"/>
              </a:ext>
            </a:extLst>
          </p:cNvPr>
          <p:cNvSpPr>
            <a:spLocks noGrp="1"/>
          </p:cNvSpPr>
          <p:nvPr>
            <p:ph type="title"/>
          </p:nvPr>
        </p:nvSpPr>
        <p:spPr>
          <a:xfrm>
            <a:off x="838200" y="365125"/>
            <a:ext cx="10515600" cy="1325563"/>
          </a:xfrm>
        </p:spPr>
        <p:txBody>
          <a:bodyPr>
            <a:normAutofit/>
          </a:bodyPr>
          <a:lstStyle/>
          <a:p>
            <a:r>
              <a:rPr lang="en-US" sz="2400" b="1">
                <a:latin typeface="Segoe UI"/>
                <a:cs typeface="Segoe UI"/>
              </a:rPr>
              <a:t>Task 1 – Activation Functions 2/5</a:t>
            </a:r>
          </a:p>
        </p:txBody>
      </p:sp>
      <p:pic>
        <p:nvPicPr>
          <p:cNvPr id="16" name="Picture 15" descr="A screenshot of a computer&#10;&#10;Description automatically generated">
            <a:extLst>
              <a:ext uri="{FF2B5EF4-FFF2-40B4-BE49-F238E27FC236}">
                <a16:creationId xmlns:a16="http://schemas.microsoft.com/office/drawing/2014/main" id="{0EACD3AE-38E3-BC4F-DA72-D1F7706B1D73}"/>
              </a:ext>
            </a:extLst>
          </p:cNvPr>
          <p:cNvPicPr>
            <a:picLocks noChangeAspect="1"/>
          </p:cNvPicPr>
          <p:nvPr/>
        </p:nvPicPr>
        <p:blipFill>
          <a:blip r:embed="rId2"/>
          <a:stretch>
            <a:fillRect/>
          </a:stretch>
        </p:blipFill>
        <p:spPr>
          <a:xfrm>
            <a:off x="6886754" y="2372955"/>
            <a:ext cx="2305616" cy="119135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468EC4A-8722-2587-099E-555AB37253B3}"/>
              </a:ext>
            </a:extLst>
          </p:cNvPr>
          <p:cNvPicPr>
            <a:picLocks noChangeAspect="1"/>
          </p:cNvPicPr>
          <p:nvPr/>
        </p:nvPicPr>
        <p:blipFill>
          <a:blip r:embed="rId3"/>
          <a:stretch>
            <a:fillRect/>
          </a:stretch>
        </p:blipFill>
        <p:spPr>
          <a:xfrm>
            <a:off x="9433561" y="2369303"/>
            <a:ext cx="2305612" cy="1195003"/>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121F2F5F-71F7-C475-75A9-54CD61275747}"/>
              </a:ext>
            </a:extLst>
          </p:cNvPr>
          <p:cNvPicPr>
            <a:picLocks noChangeAspect="1"/>
          </p:cNvPicPr>
          <p:nvPr/>
        </p:nvPicPr>
        <p:blipFill>
          <a:blip r:embed="rId4"/>
          <a:stretch>
            <a:fillRect/>
          </a:stretch>
        </p:blipFill>
        <p:spPr>
          <a:xfrm>
            <a:off x="8284096" y="1068391"/>
            <a:ext cx="2302271" cy="1212011"/>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C7E1A303-D485-877C-F2B6-783D1508C23D}"/>
              </a:ext>
            </a:extLst>
          </p:cNvPr>
          <p:cNvPicPr>
            <a:picLocks noChangeAspect="1"/>
          </p:cNvPicPr>
          <p:nvPr/>
        </p:nvPicPr>
        <p:blipFill>
          <a:blip r:embed="rId5"/>
          <a:stretch>
            <a:fillRect/>
          </a:stretch>
        </p:blipFill>
        <p:spPr>
          <a:xfrm>
            <a:off x="9359664" y="4418009"/>
            <a:ext cx="2379509" cy="137160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C50CBDEB-4C37-7FB5-54F2-08ABFFE98566}"/>
              </a:ext>
            </a:extLst>
          </p:cNvPr>
          <p:cNvPicPr>
            <a:picLocks noChangeAspect="1"/>
          </p:cNvPicPr>
          <p:nvPr/>
        </p:nvPicPr>
        <p:blipFill>
          <a:blip r:embed="rId6"/>
          <a:stretch>
            <a:fillRect/>
          </a:stretch>
        </p:blipFill>
        <p:spPr>
          <a:xfrm>
            <a:off x="6792233" y="4418009"/>
            <a:ext cx="2400137" cy="1371600"/>
          </a:xfrm>
          <a:prstGeom prst="rect">
            <a:avLst/>
          </a:prstGeom>
        </p:spPr>
      </p:pic>
      <p:sp>
        <p:nvSpPr>
          <p:cNvPr id="21" name="TextBox 20">
            <a:extLst>
              <a:ext uri="{FF2B5EF4-FFF2-40B4-BE49-F238E27FC236}">
                <a16:creationId xmlns:a16="http://schemas.microsoft.com/office/drawing/2014/main" id="{F3DAED34-259A-1622-6505-8B0E095EF8BE}"/>
              </a:ext>
            </a:extLst>
          </p:cNvPr>
          <p:cNvSpPr txBox="1"/>
          <p:nvPr/>
        </p:nvSpPr>
        <p:spPr>
          <a:xfrm>
            <a:off x="8399270" y="3642148"/>
            <a:ext cx="2321469" cy="261610"/>
          </a:xfrm>
          <a:prstGeom prst="rect">
            <a:avLst/>
          </a:prstGeom>
          <a:noFill/>
        </p:spPr>
        <p:txBody>
          <a:bodyPr wrap="none" rtlCol="0">
            <a:spAutoFit/>
          </a:bodyPr>
          <a:lstStyle/>
          <a:p>
            <a:r>
              <a:rPr lang="en-US" sz="1100"/>
              <a:t>Figure 1 – ReLU activation function.</a:t>
            </a:r>
          </a:p>
        </p:txBody>
      </p:sp>
      <p:sp>
        <p:nvSpPr>
          <p:cNvPr id="22" name="TextBox 21">
            <a:extLst>
              <a:ext uri="{FF2B5EF4-FFF2-40B4-BE49-F238E27FC236}">
                <a16:creationId xmlns:a16="http://schemas.microsoft.com/office/drawing/2014/main" id="{89574972-1B5F-F787-C761-F37F01F1A7F8}"/>
              </a:ext>
            </a:extLst>
          </p:cNvPr>
          <p:cNvSpPr txBox="1"/>
          <p:nvPr/>
        </p:nvSpPr>
        <p:spPr>
          <a:xfrm>
            <a:off x="7620245" y="5884605"/>
            <a:ext cx="3478837" cy="261610"/>
          </a:xfrm>
          <a:prstGeom prst="rect">
            <a:avLst/>
          </a:prstGeom>
          <a:noFill/>
        </p:spPr>
        <p:txBody>
          <a:bodyPr wrap="none" rtlCol="0">
            <a:spAutoFit/>
          </a:bodyPr>
          <a:lstStyle/>
          <a:p>
            <a:r>
              <a:rPr lang="en-US" sz="1100"/>
              <a:t>Figure 2 – Spiral dataset with ReLU activation function.</a:t>
            </a:r>
          </a:p>
        </p:txBody>
      </p:sp>
    </p:spTree>
    <p:extLst>
      <p:ext uri="{BB962C8B-B14F-4D97-AF65-F5344CB8AC3E}">
        <p14:creationId xmlns:p14="http://schemas.microsoft.com/office/powerpoint/2010/main" val="2464461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FF817-5E6D-5D32-34BC-37535DA6A0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931C7B-30C3-26B6-9FD8-F472C0FCACDE}"/>
              </a:ext>
            </a:extLst>
          </p:cNvPr>
          <p:cNvSpPr>
            <a:spLocks noGrp="1"/>
          </p:cNvSpPr>
          <p:nvPr>
            <p:ph sz="half" idx="1"/>
          </p:nvPr>
        </p:nvSpPr>
        <p:spPr>
          <a:xfrm>
            <a:off x="768624" y="1516272"/>
            <a:ext cx="6130197" cy="4383541"/>
          </a:xfrm>
        </p:spPr>
        <p:txBody>
          <a:bodyPr vert="horz" lIns="91440" tIns="45720" rIns="91440" bIns="45720" rtlCol="0" anchor="t">
            <a:noAutofit/>
          </a:bodyPr>
          <a:lstStyle/>
          <a:p>
            <a:pPr marL="0" indent="0">
              <a:lnSpc>
                <a:spcPct val="150000"/>
              </a:lnSpc>
              <a:buNone/>
            </a:pPr>
            <a:r>
              <a:rPr lang="en-US" sz="1400">
                <a:latin typeface="Segoe UI" panose="020B0502040204020203" pitchFamily="34" charset="0"/>
                <a:cs typeface="Segoe UI" panose="020B0502040204020203" pitchFamily="34" charset="0"/>
              </a:rPr>
              <a:t>Next, we explored and tested the Tanh Activation function using the default network setup.</a:t>
            </a:r>
          </a:p>
          <a:p>
            <a:pPr marL="0" indent="0">
              <a:lnSpc>
                <a:spcPct val="150000"/>
              </a:lnSpc>
              <a:buNone/>
            </a:pPr>
            <a:endParaRPr lang="en-US" sz="1400">
              <a:latin typeface="Segoe UI" panose="020B0502040204020203" pitchFamily="34" charset="0"/>
              <a:cs typeface="Segoe UI" panose="020B0502040204020203" pitchFamily="34" charset="0"/>
            </a:endParaRPr>
          </a:p>
          <a:p>
            <a:pPr marL="0" indent="0">
              <a:lnSpc>
                <a:spcPct val="150000"/>
              </a:lnSpc>
              <a:buNone/>
            </a:pPr>
            <a:r>
              <a:rPr lang="en-US" sz="1400">
                <a:latin typeface="Segoe UI" panose="020B0502040204020203" pitchFamily="34" charset="0"/>
                <a:cs typeface="Segoe UI" panose="020B0502040204020203" pitchFamily="34" charset="0"/>
              </a:rPr>
              <a:t>The Tanh Activation function is known for being helpful when using data that is Zero-centered and being able to deal with both positive and negative data.</a:t>
            </a:r>
          </a:p>
          <a:p>
            <a:pPr marL="0" indent="0">
              <a:lnSpc>
                <a:spcPct val="150000"/>
              </a:lnSpc>
              <a:buNone/>
            </a:pPr>
            <a:endParaRPr lang="en-US" sz="1400">
              <a:latin typeface="Segoe UI" panose="020B0502040204020203" pitchFamily="34" charset="0"/>
              <a:cs typeface="Segoe UI" panose="020B0502040204020203" pitchFamily="34" charset="0"/>
            </a:endParaRPr>
          </a:p>
          <a:p>
            <a:pPr marL="0" indent="0">
              <a:lnSpc>
                <a:spcPct val="150000"/>
              </a:lnSpc>
              <a:buNone/>
            </a:pPr>
            <a:r>
              <a:rPr lang="en-US" sz="1400">
                <a:latin typeface="Segoe UI" panose="020B0502040204020203" pitchFamily="34" charset="0"/>
                <a:cs typeface="Segoe UI" panose="020B0502040204020203" pitchFamily="34" charset="0"/>
              </a:rPr>
              <a:t>When we tested the Tanh Activation function, we noticed that it easily found solutions to all the datasets except the spiral dataset.  - Figure 1.</a:t>
            </a:r>
          </a:p>
          <a:p>
            <a:pPr marL="0" indent="0">
              <a:lnSpc>
                <a:spcPct val="150000"/>
              </a:lnSpc>
              <a:buNone/>
            </a:pPr>
            <a:endParaRPr lang="en-US" sz="1400">
              <a:latin typeface="Segoe UI" panose="020B0502040204020203" pitchFamily="34" charset="0"/>
              <a:cs typeface="Segoe UI" panose="020B0502040204020203" pitchFamily="34" charset="0"/>
            </a:endParaRPr>
          </a:p>
          <a:p>
            <a:pPr marL="0" indent="0">
              <a:lnSpc>
                <a:spcPct val="150000"/>
              </a:lnSpc>
              <a:buNone/>
            </a:pPr>
            <a:r>
              <a:rPr lang="en-US" sz="1400">
                <a:latin typeface="Segoe UI" panose="020B0502040204020203" pitchFamily="34" charset="0"/>
                <a:cs typeface="Segoe UI" panose="020B0502040204020203" pitchFamily="34" charset="0"/>
              </a:rPr>
              <a:t>However, compared to ReLU, the Tanh activation function required way less neurons and hidden layers to come up with a possible solution.</a:t>
            </a:r>
          </a:p>
        </p:txBody>
      </p:sp>
      <p:sp>
        <p:nvSpPr>
          <p:cNvPr id="9" name="Title 1">
            <a:extLst>
              <a:ext uri="{FF2B5EF4-FFF2-40B4-BE49-F238E27FC236}">
                <a16:creationId xmlns:a16="http://schemas.microsoft.com/office/drawing/2014/main" id="{751D2B30-49FB-101E-3B66-09AB3B8E5041}"/>
              </a:ext>
            </a:extLst>
          </p:cNvPr>
          <p:cNvSpPr>
            <a:spLocks noGrp="1"/>
          </p:cNvSpPr>
          <p:nvPr>
            <p:ph type="title"/>
          </p:nvPr>
        </p:nvSpPr>
        <p:spPr>
          <a:xfrm>
            <a:off x="838200" y="365125"/>
            <a:ext cx="10515600" cy="1325563"/>
          </a:xfrm>
        </p:spPr>
        <p:txBody>
          <a:bodyPr>
            <a:normAutofit/>
          </a:bodyPr>
          <a:lstStyle/>
          <a:p>
            <a:r>
              <a:rPr lang="en-US" sz="2400" b="1">
                <a:latin typeface="Segoe UI"/>
                <a:cs typeface="Segoe UI"/>
              </a:rPr>
              <a:t>Task 1 – Activation Functions 3/5</a:t>
            </a:r>
          </a:p>
        </p:txBody>
      </p:sp>
      <p:sp>
        <p:nvSpPr>
          <p:cNvPr id="10" name="TextBox 9">
            <a:extLst>
              <a:ext uri="{FF2B5EF4-FFF2-40B4-BE49-F238E27FC236}">
                <a16:creationId xmlns:a16="http://schemas.microsoft.com/office/drawing/2014/main" id="{F1A59344-C16C-3337-EF42-88A43B3D6CEE}"/>
              </a:ext>
            </a:extLst>
          </p:cNvPr>
          <p:cNvSpPr txBox="1"/>
          <p:nvPr/>
        </p:nvSpPr>
        <p:spPr>
          <a:xfrm>
            <a:off x="8803833" y="3446433"/>
            <a:ext cx="1627369" cy="261610"/>
          </a:xfrm>
          <a:prstGeom prst="rect">
            <a:avLst/>
          </a:prstGeom>
          <a:noFill/>
        </p:spPr>
        <p:txBody>
          <a:bodyPr wrap="none" rtlCol="0">
            <a:spAutoFit/>
          </a:bodyPr>
          <a:lstStyle/>
          <a:p>
            <a:r>
              <a:rPr lang="en-US" sz="1100"/>
              <a:t>Figure 1 – Spiral dataset</a:t>
            </a:r>
          </a:p>
        </p:txBody>
      </p:sp>
      <p:pic>
        <p:nvPicPr>
          <p:cNvPr id="12" name="Content Placeholder 4" descr="A screenshot of a computer&#10;&#10;Description automatically generated">
            <a:extLst>
              <a:ext uri="{FF2B5EF4-FFF2-40B4-BE49-F238E27FC236}">
                <a16:creationId xmlns:a16="http://schemas.microsoft.com/office/drawing/2014/main" id="{09C3B9A7-DF26-CF96-8DCB-06F59D76F502}"/>
              </a:ext>
            </a:extLst>
          </p:cNvPr>
          <p:cNvPicPr>
            <a:picLocks noGrp="1" noChangeAspect="1"/>
          </p:cNvPicPr>
          <p:nvPr>
            <p:ph sz="half" idx="2"/>
          </p:nvPr>
        </p:nvPicPr>
        <p:blipFill>
          <a:blip r:embed="rId2"/>
          <a:stretch>
            <a:fillRect/>
          </a:stretch>
        </p:blipFill>
        <p:spPr>
          <a:xfrm>
            <a:off x="8126561" y="3897413"/>
            <a:ext cx="2981913" cy="169619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7DAEB94-E500-0AE2-A760-6D61CAAD90A3}"/>
              </a:ext>
            </a:extLst>
          </p:cNvPr>
          <p:cNvPicPr>
            <a:picLocks noChangeAspect="1"/>
          </p:cNvPicPr>
          <p:nvPr/>
        </p:nvPicPr>
        <p:blipFill>
          <a:blip r:embed="rId3"/>
          <a:stretch>
            <a:fillRect/>
          </a:stretch>
        </p:blipFill>
        <p:spPr>
          <a:xfrm>
            <a:off x="8197426" y="1612947"/>
            <a:ext cx="2840182" cy="1693783"/>
          </a:xfrm>
          <a:prstGeom prst="rect">
            <a:avLst/>
          </a:prstGeom>
        </p:spPr>
      </p:pic>
    </p:spTree>
    <p:extLst>
      <p:ext uri="{BB962C8B-B14F-4D97-AF65-F5344CB8AC3E}">
        <p14:creationId xmlns:p14="http://schemas.microsoft.com/office/powerpoint/2010/main" val="34077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DD553-21A2-9E8E-3E7D-2C96392D8DD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A663A9-73EF-E85D-D477-8FEF667977FB}"/>
              </a:ext>
            </a:extLst>
          </p:cNvPr>
          <p:cNvSpPr>
            <a:spLocks noGrp="1"/>
          </p:cNvSpPr>
          <p:nvPr>
            <p:ph sz="half" idx="1"/>
          </p:nvPr>
        </p:nvSpPr>
        <p:spPr>
          <a:xfrm>
            <a:off x="768624" y="1690688"/>
            <a:ext cx="6130197" cy="3902920"/>
          </a:xfrm>
        </p:spPr>
        <p:txBody>
          <a:bodyPr vert="horz" lIns="91440" tIns="45720" rIns="91440" bIns="45720" rtlCol="0" anchor="t">
            <a:noAutofit/>
          </a:bodyPr>
          <a:lstStyle/>
          <a:p>
            <a:pPr marL="0" indent="0">
              <a:lnSpc>
                <a:spcPct val="150000"/>
              </a:lnSpc>
              <a:buNone/>
            </a:pPr>
            <a:r>
              <a:rPr lang="en-US" sz="1400">
                <a:latin typeface="Segoe UI" panose="020B0502040204020203" pitchFamily="34" charset="0"/>
                <a:cs typeface="Segoe UI" panose="020B0502040204020203" pitchFamily="34" charset="0"/>
              </a:rPr>
              <a:t>Here we explored and tested the Sigmoid activation function using the default network setup. The Sigmoid activation function strength is its ability to distinguish between binary classifications.</a:t>
            </a:r>
          </a:p>
          <a:p>
            <a:pPr marL="0" indent="0">
              <a:lnSpc>
                <a:spcPct val="150000"/>
              </a:lnSpc>
              <a:buNone/>
            </a:pPr>
            <a:endParaRPr lang="en-US" sz="1400">
              <a:latin typeface="Segoe UI" panose="020B0502040204020203" pitchFamily="34" charset="0"/>
              <a:cs typeface="Segoe UI" panose="020B0502040204020203" pitchFamily="34" charset="0"/>
            </a:endParaRPr>
          </a:p>
          <a:p>
            <a:pPr marL="0" indent="0">
              <a:lnSpc>
                <a:spcPct val="150000"/>
              </a:lnSpc>
              <a:buNone/>
            </a:pPr>
            <a:r>
              <a:rPr lang="en-US" sz="1400">
                <a:latin typeface="Segoe UI" panose="020B0502040204020203" pitchFamily="34" charset="0"/>
                <a:cs typeface="Segoe UI" panose="020B0502040204020203" pitchFamily="34" charset="0"/>
              </a:rPr>
              <a:t>When testing the Sigmoid activation function, we noticed that it was able to find a solution to all the datasets except the spiral dataset. – Figure 1. Furthermore, no matter how much we increased the number of neurons, hidden layers, and features the Sigmoid activation function was not able to find a solution to that dataset. – Figure 2.</a:t>
            </a:r>
          </a:p>
          <a:p>
            <a:pPr>
              <a:lnSpc>
                <a:spcPct val="150000"/>
              </a:lnSpc>
            </a:pPr>
            <a:endParaRPr lang="en-US" sz="1400">
              <a:latin typeface="Segoe UI" panose="020B0502040204020203" pitchFamily="34" charset="0"/>
              <a:cs typeface="Segoe UI" panose="020B0502040204020203" pitchFamily="34" charset="0"/>
            </a:endParaRPr>
          </a:p>
          <a:p>
            <a:pPr marL="0" indent="0">
              <a:lnSpc>
                <a:spcPct val="150000"/>
              </a:lnSpc>
              <a:buNone/>
            </a:pPr>
            <a:endParaRPr lang="en-US" sz="1400">
              <a:latin typeface="Segoe UI" panose="020B0502040204020203" pitchFamily="34" charset="0"/>
              <a:cs typeface="Segoe UI" panose="020B0502040204020203" pitchFamily="34" charset="0"/>
            </a:endParaRPr>
          </a:p>
          <a:p>
            <a:pPr>
              <a:lnSpc>
                <a:spcPct val="150000"/>
              </a:lnSpc>
            </a:pPr>
            <a:endParaRPr lang="en-US" sz="1400">
              <a:latin typeface="Segoe UI" panose="020B0502040204020203" pitchFamily="34" charset="0"/>
              <a:cs typeface="Segoe U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225BF21D-7D39-2AC4-D867-E91FE2834A85}"/>
              </a:ext>
            </a:extLst>
          </p:cNvPr>
          <p:cNvPicPr>
            <a:picLocks noChangeAspect="1"/>
          </p:cNvPicPr>
          <p:nvPr/>
        </p:nvPicPr>
        <p:blipFill>
          <a:blip r:embed="rId2"/>
          <a:stretch>
            <a:fillRect/>
          </a:stretch>
        </p:blipFill>
        <p:spPr>
          <a:xfrm>
            <a:off x="7986759" y="3935610"/>
            <a:ext cx="3236260" cy="183653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3ACC3D1-9104-CCA5-837C-1D523492BAAB}"/>
              </a:ext>
            </a:extLst>
          </p:cNvPr>
          <p:cNvPicPr>
            <a:picLocks noChangeAspect="1"/>
          </p:cNvPicPr>
          <p:nvPr/>
        </p:nvPicPr>
        <p:blipFill>
          <a:blip r:embed="rId3"/>
          <a:stretch>
            <a:fillRect/>
          </a:stretch>
        </p:blipFill>
        <p:spPr>
          <a:xfrm>
            <a:off x="7986760" y="1393928"/>
            <a:ext cx="3236259" cy="1824938"/>
          </a:xfrm>
          <a:prstGeom prst="rect">
            <a:avLst/>
          </a:prstGeom>
        </p:spPr>
      </p:pic>
      <p:sp>
        <p:nvSpPr>
          <p:cNvPr id="9" name="Title 1">
            <a:extLst>
              <a:ext uri="{FF2B5EF4-FFF2-40B4-BE49-F238E27FC236}">
                <a16:creationId xmlns:a16="http://schemas.microsoft.com/office/drawing/2014/main" id="{A9A4455B-977D-45CE-1271-A15B510163D4}"/>
              </a:ext>
            </a:extLst>
          </p:cNvPr>
          <p:cNvSpPr>
            <a:spLocks noGrp="1"/>
          </p:cNvSpPr>
          <p:nvPr>
            <p:ph type="title"/>
          </p:nvPr>
        </p:nvSpPr>
        <p:spPr>
          <a:xfrm>
            <a:off x="838200" y="365125"/>
            <a:ext cx="10515600" cy="1325563"/>
          </a:xfrm>
        </p:spPr>
        <p:txBody>
          <a:bodyPr>
            <a:normAutofit/>
          </a:bodyPr>
          <a:lstStyle/>
          <a:p>
            <a:r>
              <a:rPr lang="en-US" sz="2400" b="1">
                <a:latin typeface="Segoe UI"/>
                <a:cs typeface="Segoe UI"/>
              </a:rPr>
              <a:t>Task 1 – Activation Functions 4/5</a:t>
            </a:r>
          </a:p>
        </p:txBody>
      </p:sp>
      <p:sp>
        <p:nvSpPr>
          <p:cNvPr id="10" name="TextBox 9">
            <a:extLst>
              <a:ext uri="{FF2B5EF4-FFF2-40B4-BE49-F238E27FC236}">
                <a16:creationId xmlns:a16="http://schemas.microsoft.com/office/drawing/2014/main" id="{9519291C-9696-E04F-29B0-0BB380970E20}"/>
              </a:ext>
            </a:extLst>
          </p:cNvPr>
          <p:cNvSpPr txBox="1"/>
          <p:nvPr/>
        </p:nvSpPr>
        <p:spPr>
          <a:xfrm>
            <a:off x="8399270" y="3446433"/>
            <a:ext cx="2411238" cy="261610"/>
          </a:xfrm>
          <a:prstGeom prst="rect">
            <a:avLst/>
          </a:prstGeom>
          <a:noFill/>
        </p:spPr>
        <p:txBody>
          <a:bodyPr wrap="none" rtlCol="0">
            <a:spAutoFit/>
          </a:bodyPr>
          <a:lstStyle/>
          <a:p>
            <a:r>
              <a:rPr lang="en-US" sz="1100"/>
              <a:t>Figure 1 – Spiral dataset examination</a:t>
            </a:r>
          </a:p>
        </p:txBody>
      </p:sp>
      <p:sp>
        <p:nvSpPr>
          <p:cNvPr id="11" name="TextBox 10">
            <a:extLst>
              <a:ext uri="{FF2B5EF4-FFF2-40B4-BE49-F238E27FC236}">
                <a16:creationId xmlns:a16="http://schemas.microsoft.com/office/drawing/2014/main" id="{6F03863A-7CD3-5885-3300-8BF448D97476}"/>
              </a:ext>
            </a:extLst>
          </p:cNvPr>
          <p:cNvSpPr txBox="1"/>
          <p:nvPr/>
        </p:nvSpPr>
        <p:spPr>
          <a:xfrm>
            <a:off x="7346098" y="5999716"/>
            <a:ext cx="4517583" cy="261610"/>
          </a:xfrm>
          <a:prstGeom prst="rect">
            <a:avLst/>
          </a:prstGeom>
          <a:noFill/>
        </p:spPr>
        <p:txBody>
          <a:bodyPr wrap="none" rtlCol="0">
            <a:spAutoFit/>
          </a:bodyPr>
          <a:lstStyle/>
          <a:p>
            <a:r>
              <a:rPr lang="en-US" sz="1100"/>
              <a:t>Figure 2 – Spiral dataset examination with increased number of neurons</a:t>
            </a:r>
          </a:p>
        </p:txBody>
      </p:sp>
    </p:spTree>
    <p:extLst>
      <p:ext uri="{BB962C8B-B14F-4D97-AF65-F5344CB8AC3E}">
        <p14:creationId xmlns:p14="http://schemas.microsoft.com/office/powerpoint/2010/main" val="2139874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C9234-4F80-BD8F-13DC-47AD3770EE1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FF677C-7FAE-2401-FF4F-D5AF61A2F817}"/>
              </a:ext>
            </a:extLst>
          </p:cNvPr>
          <p:cNvSpPr>
            <a:spLocks noGrp="1"/>
          </p:cNvSpPr>
          <p:nvPr>
            <p:ph sz="half" idx="1"/>
          </p:nvPr>
        </p:nvSpPr>
        <p:spPr>
          <a:xfrm>
            <a:off x="768625" y="1690688"/>
            <a:ext cx="5664832" cy="3902920"/>
          </a:xfrm>
        </p:spPr>
        <p:txBody>
          <a:bodyPr vert="horz" lIns="91440" tIns="45720" rIns="91440" bIns="45720" rtlCol="0" anchor="t">
            <a:noAutofit/>
          </a:bodyPr>
          <a:lstStyle/>
          <a:p>
            <a:pPr marL="0" indent="0">
              <a:lnSpc>
                <a:spcPct val="150000"/>
              </a:lnSpc>
              <a:buNone/>
            </a:pPr>
            <a:r>
              <a:rPr lang="en-US" sz="1400">
                <a:latin typeface="Segoe UI" panose="020B0502040204020203" pitchFamily="34" charset="0"/>
                <a:cs typeface="Segoe UI" panose="020B0502040204020203" pitchFamily="34" charset="0"/>
              </a:rPr>
              <a:t>Lastly, we explored and tested the linear activation function using the default network setup. </a:t>
            </a:r>
          </a:p>
          <a:p>
            <a:pPr marL="0" indent="0">
              <a:lnSpc>
                <a:spcPct val="150000"/>
              </a:lnSpc>
              <a:buNone/>
            </a:pPr>
            <a:r>
              <a:rPr lang="en-US" sz="1400">
                <a:latin typeface="Segoe UI" panose="020B0502040204020203" pitchFamily="34" charset="0"/>
                <a:cs typeface="Segoe UI" panose="020B0502040204020203" pitchFamily="34" charset="0"/>
              </a:rPr>
              <a:t>The Linear activation function is the simplest activation function. No matter the dataset the Linear activation function will always give a linear solution to the output. – Figure 1.</a:t>
            </a:r>
          </a:p>
          <a:p>
            <a:pPr marL="0" indent="0">
              <a:lnSpc>
                <a:spcPct val="150000"/>
              </a:lnSpc>
              <a:buNone/>
            </a:pPr>
            <a:endParaRPr lang="en-US" sz="1400">
              <a:latin typeface="Segoe UI" panose="020B0502040204020203" pitchFamily="34" charset="0"/>
              <a:cs typeface="Segoe UI" panose="020B0502040204020203" pitchFamily="34" charset="0"/>
            </a:endParaRPr>
          </a:p>
          <a:p>
            <a:pPr marL="0" indent="0">
              <a:lnSpc>
                <a:spcPct val="150000"/>
              </a:lnSpc>
              <a:buNone/>
            </a:pPr>
            <a:r>
              <a:rPr lang="en-US" sz="1400">
                <a:latin typeface="Segoe UI" panose="020B0502040204020203" pitchFamily="34" charset="0"/>
                <a:cs typeface="Segoe UI" panose="020B0502040204020203" pitchFamily="34" charset="0"/>
              </a:rPr>
              <a:t>While testing, the only way we were able to get a solution that appeared non-linear and worked for non-linear datasets was by increasing the number of features. – Figure 2.</a:t>
            </a:r>
          </a:p>
        </p:txBody>
      </p:sp>
      <p:sp>
        <p:nvSpPr>
          <p:cNvPr id="9" name="Title 1">
            <a:extLst>
              <a:ext uri="{FF2B5EF4-FFF2-40B4-BE49-F238E27FC236}">
                <a16:creationId xmlns:a16="http://schemas.microsoft.com/office/drawing/2014/main" id="{D06B9AC7-E37C-1F3C-9655-F4538F2BD864}"/>
              </a:ext>
            </a:extLst>
          </p:cNvPr>
          <p:cNvSpPr>
            <a:spLocks noGrp="1"/>
          </p:cNvSpPr>
          <p:nvPr>
            <p:ph type="title"/>
          </p:nvPr>
        </p:nvSpPr>
        <p:spPr>
          <a:xfrm>
            <a:off x="838200" y="365125"/>
            <a:ext cx="10515600" cy="1325563"/>
          </a:xfrm>
        </p:spPr>
        <p:txBody>
          <a:bodyPr>
            <a:normAutofit/>
          </a:bodyPr>
          <a:lstStyle/>
          <a:p>
            <a:r>
              <a:rPr lang="en-US" sz="2400" b="1">
                <a:latin typeface="Segoe UI"/>
                <a:cs typeface="Segoe UI"/>
              </a:rPr>
              <a:t>Task 1 – Activation Functions 5/5</a:t>
            </a:r>
          </a:p>
        </p:txBody>
      </p:sp>
      <p:sp>
        <p:nvSpPr>
          <p:cNvPr id="10" name="TextBox 9">
            <a:extLst>
              <a:ext uri="{FF2B5EF4-FFF2-40B4-BE49-F238E27FC236}">
                <a16:creationId xmlns:a16="http://schemas.microsoft.com/office/drawing/2014/main" id="{18F27C4D-6D71-893E-F6E4-A4A992A159F6}"/>
              </a:ext>
            </a:extLst>
          </p:cNvPr>
          <p:cNvSpPr txBox="1"/>
          <p:nvPr/>
        </p:nvSpPr>
        <p:spPr>
          <a:xfrm>
            <a:off x="7997456" y="3620689"/>
            <a:ext cx="3031599" cy="261610"/>
          </a:xfrm>
          <a:prstGeom prst="rect">
            <a:avLst/>
          </a:prstGeom>
          <a:noFill/>
        </p:spPr>
        <p:txBody>
          <a:bodyPr wrap="none" rtlCol="0">
            <a:spAutoFit/>
          </a:bodyPr>
          <a:lstStyle/>
          <a:p>
            <a:r>
              <a:rPr lang="en-US" sz="1100"/>
              <a:t>Figure 1 – Linear Activation Function examples</a:t>
            </a:r>
          </a:p>
        </p:txBody>
      </p:sp>
      <p:sp>
        <p:nvSpPr>
          <p:cNvPr id="11" name="TextBox 10">
            <a:extLst>
              <a:ext uri="{FF2B5EF4-FFF2-40B4-BE49-F238E27FC236}">
                <a16:creationId xmlns:a16="http://schemas.microsoft.com/office/drawing/2014/main" id="{99C3A3B3-2E60-E06F-004F-7BA941A12F37}"/>
              </a:ext>
            </a:extLst>
          </p:cNvPr>
          <p:cNvSpPr txBox="1"/>
          <p:nvPr/>
        </p:nvSpPr>
        <p:spPr>
          <a:xfrm>
            <a:off x="8536066" y="5999716"/>
            <a:ext cx="1954381" cy="261610"/>
          </a:xfrm>
          <a:prstGeom prst="rect">
            <a:avLst/>
          </a:prstGeom>
          <a:noFill/>
        </p:spPr>
        <p:txBody>
          <a:bodyPr wrap="none" rtlCol="0">
            <a:spAutoFit/>
          </a:bodyPr>
          <a:lstStyle/>
          <a:p>
            <a:r>
              <a:rPr lang="en-US" sz="1100"/>
              <a:t>Figure 2 – Non- linear dataset</a:t>
            </a:r>
          </a:p>
        </p:txBody>
      </p:sp>
      <p:pic>
        <p:nvPicPr>
          <p:cNvPr id="2" name="Picture 1" descr="A screenshot of a graph&#10;&#10;Description automatically generated">
            <a:extLst>
              <a:ext uri="{FF2B5EF4-FFF2-40B4-BE49-F238E27FC236}">
                <a16:creationId xmlns:a16="http://schemas.microsoft.com/office/drawing/2014/main" id="{D56DE4A2-C710-AA1D-E87F-407C96C1C809}"/>
              </a:ext>
            </a:extLst>
          </p:cNvPr>
          <p:cNvPicPr>
            <a:picLocks noChangeAspect="1"/>
          </p:cNvPicPr>
          <p:nvPr/>
        </p:nvPicPr>
        <p:blipFill>
          <a:blip r:embed="rId2"/>
          <a:stretch>
            <a:fillRect/>
          </a:stretch>
        </p:blipFill>
        <p:spPr>
          <a:xfrm>
            <a:off x="7457280" y="4230355"/>
            <a:ext cx="3852334" cy="171130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4A99FC6-D939-46F2-8F99-6BA525DB5739}"/>
              </a:ext>
            </a:extLst>
          </p:cNvPr>
          <p:cNvPicPr>
            <a:picLocks noChangeAspect="1"/>
          </p:cNvPicPr>
          <p:nvPr/>
        </p:nvPicPr>
        <p:blipFill>
          <a:blip r:embed="rId3"/>
          <a:stretch>
            <a:fillRect/>
          </a:stretch>
        </p:blipFill>
        <p:spPr>
          <a:xfrm>
            <a:off x="6762281" y="1468341"/>
            <a:ext cx="2610905" cy="9144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BA7ECF7-47C5-390C-F9D5-98BE93A84951}"/>
              </a:ext>
            </a:extLst>
          </p:cNvPr>
          <p:cNvPicPr>
            <a:picLocks noChangeAspect="1"/>
          </p:cNvPicPr>
          <p:nvPr/>
        </p:nvPicPr>
        <p:blipFill>
          <a:blip r:embed="rId4"/>
          <a:stretch>
            <a:fillRect/>
          </a:stretch>
        </p:blipFill>
        <p:spPr>
          <a:xfrm>
            <a:off x="9497209" y="1468341"/>
            <a:ext cx="2648682" cy="9144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3A3F86B-9D7F-940C-212A-96BD7D7972C5}"/>
              </a:ext>
            </a:extLst>
          </p:cNvPr>
          <p:cNvPicPr>
            <a:picLocks noChangeAspect="1"/>
          </p:cNvPicPr>
          <p:nvPr/>
        </p:nvPicPr>
        <p:blipFill>
          <a:blip r:embed="rId5"/>
          <a:stretch>
            <a:fillRect/>
          </a:stretch>
        </p:blipFill>
        <p:spPr>
          <a:xfrm>
            <a:off x="6762281" y="2610460"/>
            <a:ext cx="2621166" cy="9144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6D401838-63E0-DBD9-8AFC-3A35FEC299E4}"/>
              </a:ext>
            </a:extLst>
          </p:cNvPr>
          <p:cNvPicPr>
            <a:picLocks noChangeAspect="1"/>
          </p:cNvPicPr>
          <p:nvPr/>
        </p:nvPicPr>
        <p:blipFill>
          <a:blip r:embed="rId6"/>
          <a:stretch>
            <a:fillRect/>
          </a:stretch>
        </p:blipFill>
        <p:spPr>
          <a:xfrm>
            <a:off x="9513257" y="2610460"/>
            <a:ext cx="2632634" cy="914400"/>
          </a:xfrm>
          <a:prstGeom prst="rect">
            <a:avLst/>
          </a:prstGeom>
        </p:spPr>
      </p:pic>
    </p:spTree>
    <p:extLst>
      <p:ext uri="{BB962C8B-B14F-4D97-AF65-F5344CB8AC3E}">
        <p14:creationId xmlns:p14="http://schemas.microsoft.com/office/powerpoint/2010/main" val="196736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9977C-64EF-1DB5-0FB0-E834AFAE8A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9FE319-F343-4E3A-24B1-03D84FBA3589}"/>
              </a:ext>
            </a:extLst>
          </p:cNvPr>
          <p:cNvSpPr>
            <a:spLocks noGrp="1"/>
          </p:cNvSpPr>
          <p:nvPr>
            <p:ph sz="half" idx="1"/>
          </p:nvPr>
        </p:nvSpPr>
        <p:spPr>
          <a:xfrm>
            <a:off x="768625" y="1690688"/>
            <a:ext cx="5664832" cy="3902920"/>
          </a:xfrm>
        </p:spPr>
        <p:txBody>
          <a:bodyPr vert="horz" lIns="91440" tIns="45720" rIns="91440" bIns="45720" rtlCol="0" anchor="t">
            <a:noAutofit/>
          </a:bodyPr>
          <a:lstStyle/>
          <a:p>
            <a:pPr marL="0" indent="0">
              <a:lnSpc>
                <a:spcPct val="150000"/>
              </a:lnSpc>
              <a:buNone/>
            </a:pPr>
            <a:r>
              <a:rPr lang="en-US" sz="1400">
                <a:latin typeface="Segoe UI"/>
                <a:ea typeface="+mn-lt"/>
                <a:cs typeface="Segoe UI"/>
              </a:rPr>
              <a:t>In Task 2, we tested how changing the number of neurons and hidden layers impacted the output.</a:t>
            </a:r>
            <a:r>
              <a:rPr lang="en-US" sz="1400">
                <a:latin typeface="Segoe UI"/>
                <a:cs typeface="Segoe UI"/>
              </a:rPr>
              <a:t> As a baseline, we use the default neural network that is displayed upon opening Tensorflow playground. – Figure 1. </a:t>
            </a:r>
            <a:endParaRPr lang="en-US" sz="1400"/>
          </a:p>
        </p:txBody>
      </p:sp>
      <p:sp>
        <p:nvSpPr>
          <p:cNvPr id="9" name="Title 1">
            <a:extLst>
              <a:ext uri="{FF2B5EF4-FFF2-40B4-BE49-F238E27FC236}">
                <a16:creationId xmlns:a16="http://schemas.microsoft.com/office/drawing/2014/main" id="{917BB25E-5E19-0A18-7EF6-FE4F05E1E390}"/>
              </a:ext>
            </a:extLst>
          </p:cNvPr>
          <p:cNvSpPr>
            <a:spLocks noGrp="1"/>
          </p:cNvSpPr>
          <p:nvPr>
            <p:ph type="title"/>
          </p:nvPr>
        </p:nvSpPr>
        <p:spPr>
          <a:xfrm>
            <a:off x="838200" y="365125"/>
            <a:ext cx="10515600" cy="1325563"/>
          </a:xfrm>
        </p:spPr>
        <p:txBody>
          <a:bodyPr>
            <a:normAutofit/>
          </a:bodyPr>
          <a:lstStyle/>
          <a:p>
            <a:r>
              <a:rPr lang="en-US" sz="2400" b="1">
                <a:latin typeface="Segoe UI"/>
                <a:cs typeface="Segoe UI"/>
              </a:rPr>
              <a:t>Task 2 – Hidden Layers Neurons 1/2</a:t>
            </a:r>
          </a:p>
        </p:txBody>
      </p:sp>
      <p:pic>
        <p:nvPicPr>
          <p:cNvPr id="6" name="Picture 5" descr="A screenshot of a computer&#10;&#10;Description automatically generated">
            <a:extLst>
              <a:ext uri="{FF2B5EF4-FFF2-40B4-BE49-F238E27FC236}">
                <a16:creationId xmlns:a16="http://schemas.microsoft.com/office/drawing/2014/main" id="{4FF3A485-C1B7-40AA-9E8F-D347999D230B}"/>
              </a:ext>
            </a:extLst>
          </p:cNvPr>
          <p:cNvPicPr>
            <a:picLocks noChangeAspect="1"/>
          </p:cNvPicPr>
          <p:nvPr/>
        </p:nvPicPr>
        <p:blipFill>
          <a:blip r:embed="rId2"/>
          <a:srcRect t="9232"/>
          <a:stretch/>
        </p:blipFill>
        <p:spPr>
          <a:xfrm>
            <a:off x="6497038" y="450552"/>
            <a:ext cx="5522976" cy="274468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F4E4403-6C53-E547-7D1F-EAE9D380B8BD}"/>
              </a:ext>
            </a:extLst>
          </p:cNvPr>
          <p:cNvPicPr>
            <a:picLocks noChangeAspect="1"/>
          </p:cNvPicPr>
          <p:nvPr/>
        </p:nvPicPr>
        <p:blipFill>
          <a:blip r:embed="rId3"/>
          <a:srcRect t="7605" b="6342"/>
          <a:stretch/>
        </p:blipFill>
        <p:spPr>
          <a:xfrm>
            <a:off x="6497038" y="3575957"/>
            <a:ext cx="5522976" cy="274468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BFEEA029-0B2D-AE2D-0533-570956E63A87}"/>
              </a:ext>
            </a:extLst>
          </p:cNvPr>
          <p:cNvPicPr>
            <a:picLocks noChangeAspect="1"/>
          </p:cNvPicPr>
          <p:nvPr/>
        </p:nvPicPr>
        <p:blipFill>
          <a:blip r:embed="rId4"/>
          <a:srcRect t="7499" b="1316"/>
          <a:stretch/>
        </p:blipFill>
        <p:spPr>
          <a:xfrm>
            <a:off x="705044" y="3575957"/>
            <a:ext cx="5522976" cy="2744684"/>
          </a:xfrm>
          <a:prstGeom prst="rect">
            <a:avLst/>
          </a:prstGeom>
        </p:spPr>
      </p:pic>
      <p:sp>
        <p:nvSpPr>
          <p:cNvPr id="14" name="TextBox 13">
            <a:extLst>
              <a:ext uri="{FF2B5EF4-FFF2-40B4-BE49-F238E27FC236}">
                <a16:creationId xmlns:a16="http://schemas.microsoft.com/office/drawing/2014/main" id="{066E0AE8-49CE-3E9F-5C28-7B74F389CA82}"/>
              </a:ext>
            </a:extLst>
          </p:cNvPr>
          <p:cNvSpPr txBox="1"/>
          <p:nvPr/>
        </p:nvSpPr>
        <p:spPr>
          <a:xfrm>
            <a:off x="7458227" y="3195236"/>
            <a:ext cx="3735318" cy="261610"/>
          </a:xfrm>
          <a:prstGeom prst="rect">
            <a:avLst/>
          </a:prstGeom>
          <a:noFill/>
        </p:spPr>
        <p:txBody>
          <a:bodyPr wrap="none" rtlCol="0">
            <a:spAutoFit/>
          </a:bodyPr>
          <a:lstStyle/>
          <a:p>
            <a:r>
              <a:rPr lang="en-US" sz="1100"/>
              <a:t>Figure 1 – Example of the neuron and hidden layers change</a:t>
            </a:r>
          </a:p>
        </p:txBody>
      </p:sp>
    </p:spTree>
    <p:extLst>
      <p:ext uri="{BB962C8B-B14F-4D97-AF65-F5344CB8AC3E}">
        <p14:creationId xmlns:p14="http://schemas.microsoft.com/office/powerpoint/2010/main" val="9752517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A06 TensorFlow Playground Presentation ​ Martin Demel, Brandie Griffin, Jordan Allen, Sydney Chilson, Marvin Azuogu.​ ​ Department of Science, Technology, Engineering &amp; Math, Houston Community College​ ​ ITAI-1378: Computer Vision – Artificial Intelligence  ​ Patricia McManus​ ​ October 3rd, 2024.​</vt:lpstr>
      <vt:lpstr>Abstract</vt:lpstr>
      <vt:lpstr>Introduction</vt:lpstr>
      <vt:lpstr>Task 1 – Activation Functions 1/5</vt:lpstr>
      <vt:lpstr>Task 1 – Activation Functions 2/5</vt:lpstr>
      <vt:lpstr>Task 1 – Activation Functions 3/5</vt:lpstr>
      <vt:lpstr>Task 1 – Activation Functions 4/5</vt:lpstr>
      <vt:lpstr>Task 1 – Activation Functions 5/5</vt:lpstr>
      <vt:lpstr>Task 2 – Hidden Layers Neurons 1/2</vt:lpstr>
      <vt:lpstr>Task 2 – Hidden Layers Neurons 2/2</vt:lpstr>
      <vt:lpstr>Task 3 – Learning Rate and its impact on Neural network Performance</vt:lpstr>
      <vt:lpstr>Task 4 – Data Noise</vt:lpstr>
      <vt:lpstr>Task 5 – Dataset Exploration</vt:lpstr>
      <vt:lpstr>Conclusion / Individual Reflection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2024-10-02T02:24:48Z</dcterms:created>
  <dcterms:modified xsi:type="dcterms:W3CDTF">2024-10-04T03:10:44Z</dcterms:modified>
</cp:coreProperties>
</file>